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3"/>
    <p:sldId id="432" r:id="rId4"/>
    <p:sldId id="500" r:id="rId5"/>
    <p:sldId id="416" r:id="rId6"/>
    <p:sldId id="2171" r:id="rId7"/>
    <p:sldId id="2172" r:id="rId8"/>
    <p:sldId id="2173" r:id="rId9"/>
    <p:sldId id="2174" r:id="rId10"/>
    <p:sldId id="2176" r:id="rId11"/>
    <p:sldId id="2175" r:id="rId12"/>
    <p:sldId id="2177" r:id="rId13"/>
    <p:sldId id="2178" r:id="rId14"/>
    <p:sldId id="375" r:id="rId15"/>
    <p:sldId id="588" r:id="rId16"/>
    <p:sldId id="483" r:id="rId17"/>
    <p:sldId id="590" r:id="rId18"/>
    <p:sldId id="591" r:id="rId19"/>
    <p:sldId id="592" r:id="rId20"/>
    <p:sldId id="470" r:id="rId21"/>
    <p:sldId id="461" r:id="rId22"/>
    <p:sldId id="371" r:id="rId23"/>
    <p:sldId id="502" r:id="rId24"/>
    <p:sldId id="485" r:id="rId25"/>
    <p:sldId id="488" r:id="rId27"/>
    <p:sldId id="402" r:id="rId28"/>
    <p:sldId id="471" r:id="rId29"/>
    <p:sldId id="490" r:id="rId30"/>
    <p:sldId id="497" r:id="rId31"/>
    <p:sldId id="260" r:id="rId32"/>
    <p:sldId id="415" r:id="rId33"/>
    <p:sldId id="436" r:id="rId34"/>
    <p:sldId id="437" r:id="rId35"/>
    <p:sldId id="438" r:id="rId36"/>
    <p:sldId id="439" r:id="rId37"/>
    <p:sldId id="458" r:id="rId38"/>
    <p:sldId id="569" r:id="rId39"/>
    <p:sldId id="570" r:id="rId40"/>
    <p:sldId id="306" r:id="rId41"/>
    <p:sldId id="299" r:id="rId42"/>
    <p:sldId id="300" r:id="rId43"/>
    <p:sldId id="301" r:id="rId44"/>
    <p:sldId id="302" r:id="rId45"/>
    <p:sldId id="464" r:id="rId46"/>
    <p:sldId id="469" r:id="rId47"/>
    <p:sldId id="465" r:id="rId48"/>
    <p:sldId id="431" r:id="rId49"/>
    <p:sldId id="297" r:id="rId50"/>
    <p:sldId id="2156" r:id="rId51"/>
    <p:sldId id="2157" r:id="rId52"/>
    <p:sldId id="2158" r:id="rId53"/>
    <p:sldId id="2159" r:id="rId54"/>
    <p:sldId id="2160" r:id="rId55"/>
    <p:sldId id="2161" r:id="rId56"/>
    <p:sldId id="2151" r:id="rId57"/>
    <p:sldId id="2152" r:id="rId58"/>
    <p:sldId id="2153" r:id="rId59"/>
    <p:sldId id="2154" r:id="rId60"/>
    <p:sldId id="2155" r:id="rId61"/>
    <p:sldId id="2162" r:id="rId62"/>
    <p:sldId id="2163" r:id="rId63"/>
    <p:sldId id="2164" r:id="rId64"/>
    <p:sldId id="2165" r:id="rId65"/>
    <p:sldId id="2166" r:id="rId66"/>
    <p:sldId id="2167" r:id="rId67"/>
    <p:sldId id="2168" r:id="rId68"/>
    <p:sldId id="2148" r:id="rId69"/>
    <p:sldId id="2149" r:id="rId70"/>
    <p:sldId id="2150" r:id="rId71"/>
    <p:sldId id="2140" r:id="rId72"/>
    <p:sldId id="2141" r:id="rId73"/>
    <p:sldId id="2142" r:id="rId74"/>
    <p:sldId id="2143" r:id="rId75"/>
    <p:sldId id="2144" r:id="rId76"/>
    <p:sldId id="2145" r:id="rId77"/>
    <p:sldId id="298" r:id="rId78"/>
    <p:sldId id="2169" r:id="rId79"/>
    <p:sldId id="2170" r:id="rId80"/>
    <p:sldId id="2006" r:id="rId81"/>
    <p:sldId id="2146" r:id="rId82"/>
    <p:sldId id="2147" r:id="rId83"/>
    <p:sldId id="566" r:id="rId84"/>
    <p:sldId id="567" r:id="rId85"/>
    <p:sldId id="568" r:id="rId86"/>
    <p:sldId id="264" r:id="rId87"/>
    <p:sldId id="266" r:id="rId88"/>
    <p:sldId id="413" r:id="rId89"/>
    <p:sldId id="427" r:id="rId90"/>
    <p:sldId id="428" r:id="rId91"/>
    <p:sldId id="429" r:id="rId92"/>
    <p:sldId id="275" r:id="rId93"/>
    <p:sldId id="278" r:id="rId94"/>
    <p:sldId id="279" r:id="rId95"/>
    <p:sldId id="280" r:id="rId96"/>
    <p:sldId id="387" r:id="rId97"/>
    <p:sldId id="565" r:id="rId98"/>
    <p:sldId id="287" r:id="rId99"/>
    <p:sldId id="433" r:id="rId100"/>
    <p:sldId id="425" r:id="rId101"/>
    <p:sldId id="571" r:id="rId102"/>
    <p:sldId id="2012" r:id="rId103"/>
    <p:sldId id="473" r:id="rId104"/>
    <p:sldId id="474" r:id="rId105"/>
    <p:sldId id="475" r:id="rId106"/>
    <p:sldId id="376" r:id="rId107"/>
    <p:sldId id="309" r:id="rId108"/>
    <p:sldId id="310" r:id="rId109"/>
    <p:sldId id="311" r:id="rId110"/>
    <p:sldId id="312" r:id="rId111"/>
    <p:sldId id="313" r:id="rId112"/>
    <p:sldId id="574" r:id="rId113"/>
    <p:sldId id="314" r:id="rId114"/>
    <p:sldId id="315" r:id="rId115"/>
    <p:sldId id="576" r:id="rId116"/>
    <p:sldId id="580" r:id="rId117"/>
    <p:sldId id="317" r:id="rId118"/>
    <p:sldId id="318" r:id="rId119"/>
    <p:sldId id="319" r:id="rId120"/>
    <p:sldId id="321" r:id="rId121"/>
    <p:sldId id="322" r:id="rId122"/>
    <p:sldId id="323" r:id="rId123"/>
    <p:sldId id="324" r:id="rId124"/>
    <p:sldId id="418" r:id="rId125"/>
    <p:sldId id="406" r:id="rId126"/>
    <p:sldId id="419" r:id="rId127"/>
    <p:sldId id="421" r:id="rId128"/>
    <p:sldId id="420" r:id="rId129"/>
    <p:sldId id="422" r:id="rId130"/>
    <p:sldId id="326" r:id="rId131"/>
    <p:sldId id="327" r:id="rId132"/>
    <p:sldId id="328" r:id="rId133"/>
    <p:sldId id="329" r:id="rId134"/>
    <p:sldId id="330" r:id="rId135"/>
    <p:sldId id="331" r:id="rId136"/>
    <p:sldId id="332" r:id="rId137"/>
    <p:sldId id="333" r:id="rId138"/>
    <p:sldId id="334" r:id="rId139"/>
    <p:sldId id="335" r:id="rId140"/>
    <p:sldId id="336" r:id="rId141"/>
    <p:sldId id="337" r:id="rId142"/>
    <p:sldId id="339" r:id="rId143"/>
    <p:sldId id="340" r:id="rId144"/>
    <p:sldId id="341" r:id="rId145"/>
    <p:sldId id="342" r:id="rId146"/>
    <p:sldId id="343" r:id="rId147"/>
    <p:sldId id="344" r:id="rId148"/>
    <p:sldId id="403" r:id="rId149"/>
    <p:sldId id="396" r:id="rId150"/>
    <p:sldId id="397" r:id="rId151"/>
    <p:sldId id="345" r:id="rId152"/>
    <p:sldId id="346" r:id="rId153"/>
    <p:sldId id="746" r:id="rId154"/>
    <p:sldId id="747" r:id="rId155"/>
    <p:sldId id="759" r:id="rId156"/>
    <p:sldId id="806" r:id="rId157"/>
    <p:sldId id="807" r:id="rId158"/>
    <p:sldId id="808" r:id="rId159"/>
    <p:sldId id="2004" r:id="rId160"/>
    <p:sldId id="1841" r:id="rId161"/>
    <p:sldId id="347" r:id="rId162"/>
    <p:sldId id="573" r:id="rId163"/>
    <p:sldId id="348" r:id="rId164"/>
    <p:sldId id="349" r:id="rId165"/>
    <p:sldId id="350" r:id="rId166"/>
    <p:sldId id="351" r:id="rId167"/>
    <p:sldId id="352" r:id="rId168"/>
    <p:sldId id="353" r:id="rId169"/>
    <p:sldId id="354" r:id="rId170"/>
    <p:sldId id="578" r:id="rId171"/>
    <p:sldId id="579" r:id="rId172"/>
    <p:sldId id="355" r:id="rId173"/>
    <p:sldId id="407" r:id="rId174"/>
    <p:sldId id="408" r:id="rId175"/>
    <p:sldId id="409" r:id="rId176"/>
    <p:sldId id="410" r:id="rId177"/>
    <p:sldId id="356" r:id="rId178"/>
    <p:sldId id="582" r:id="rId179"/>
    <p:sldId id="583" r:id="rId180"/>
    <p:sldId id="584" r:id="rId181"/>
    <p:sldId id="357" r:id="rId182"/>
    <p:sldId id="358" r:id="rId183"/>
    <p:sldId id="360" r:id="rId184"/>
    <p:sldId id="589" r:id="rId185"/>
    <p:sldId id="440" r:id="rId186"/>
    <p:sldId id="441" r:id="rId187"/>
    <p:sldId id="442" r:id="rId188"/>
    <p:sldId id="443" r:id="rId189"/>
    <p:sldId id="444" r:id="rId190"/>
    <p:sldId id="445" r:id="rId191"/>
    <p:sldId id="446" r:id="rId192"/>
    <p:sldId id="447" r:id="rId193"/>
    <p:sldId id="457" r:id="rId194"/>
    <p:sldId id="448" r:id="rId195"/>
    <p:sldId id="449" r:id="rId196"/>
    <p:sldId id="450" r:id="rId197"/>
    <p:sldId id="451" r:id="rId198"/>
    <p:sldId id="452" r:id="rId199"/>
    <p:sldId id="453" r:id="rId200"/>
    <p:sldId id="454" r:id="rId201"/>
    <p:sldId id="455" r:id="rId202"/>
    <p:sldId id="456" r:id="rId203"/>
    <p:sldId id="430" r:id="rId20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87D2"/>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47" autoAdjust="0"/>
    <p:restoredTop sz="94660"/>
  </p:normalViewPr>
  <p:slideViewPr>
    <p:cSldViewPr>
      <p:cViewPr varScale="1">
        <p:scale>
          <a:sx n="60" d="100"/>
          <a:sy n="60" d="100"/>
        </p:scale>
        <p:origin x="453" y="42"/>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6562"/>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7" Type="http://schemas.openxmlformats.org/officeDocument/2006/relationships/tableStyles" Target="tableStyles.xml"/><Relationship Id="rId206" Type="http://schemas.openxmlformats.org/officeDocument/2006/relationships/viewProps" Target="viewProps.xml"/><Relationship Id="rId205" Type="http://schemas.openxmlformats.org/officeDocument/2006/relationships/presProps" Target="presProps.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25F5AA47-03CD-4264-B92E-6C0D0276CBD8}"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95E27D4C-3DFF-458C-8BF2-D1170D9ABA48}"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458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3B4D76-1C3F-459F-A4D4-3EF0C49C2E00}"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1914756-67F9-4F8B-83ED-728B0CDDC31D}"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从一开始</a:t>
            </a:r>
            <a:r>
              <a:rPr lang="en-US" altLang="zh-CN"/>
              <a:t>AI</a:t>
            </a:r>
            <a:r>
              <a:rPr lang="zh-CN" altLang="en-US"/>
              <a:t>就以复制人的部分功能为目标，但同时又强调帮助人。</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26037A-EAD7-4C39-A8CD-A523890FC17A}"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1571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从一开始</a:t>
            </a:r>
            <a:r>
              <a:rPr lang="en-US" altLang="zh-CN"/>
              <a:t>AI</a:t>
            </a:r>
            <a:r>
              <a:rPr lang="zh-CN" altLang="en-US"/>
              <a:t>就以复制人的部分功能为目标，但同时又强调帮助人。</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592004-0AAD-4331-AAF1-611D1F02A6E7}"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280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结合</a:t>
            </a:r>
            <a:r>
              <a:rPr lang="en-US" altLang="zh-CN"/>
              <a:t>AI</a:t>
            </a:r>
            <a:r>
              <a:rPr lang="zh-CN" altLang="en-US"/>
              <a:t>的发展趋势</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成为科学。</a:t>
            </a:r>
            <a:endParaRPr lang="zh-CN" altLang="en-US">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C1FB69-8EF6-4747-B19F-511CB62110B8}"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3721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72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意识的物理系统角度。</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6A3987-796D-4EA7-A7A5-FE076A7DFA2C}"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4336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算法发展中的</a:t>
            </a:r>
            <a:r>
              <a:rPr lang="en-US" altLang="zh-CN"/>
              <a:t>landmarks</a:t>
            </a:r>
            <a:r>
              <a:rPr lang="zh-CN" altLang="en-US"/>
              <a:t>，包括数学定理的机器证明。</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91FFB6D-FA33-4A03-8A82-4EE2DBE5BA69}"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4541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54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什么是</a:t>
            </a:r>
            <a:r>
              <a:rPr lang="en-US" altLang="zh-CN"/>
              <a:t>NP-</a:t>
            </a:r>
            <a:r>
              <a:rPr lang="zh-CN" altLang="en-US"/>
              <a:t>完全问题可归约而成的问题？</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C216B2-B07B-4036-9894-942BD8A2C189}"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4848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8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latin typeface="Arial" panose="020B0604020202020204" pitchFamily="34" charset="0"/>
              </a:rPr>
              <a:t>“</a:t>
            </a:r>
            <a:r>
              <a:rPr lang="zh-CN" altLang="en-US"/>
              <a:t>宏观</a:t>
            </a:r>
            <a:r>
              <a:rPr lang="zh-CN" altLang="en-US">
                <a:latin typeface="Arial" panose="020B0604020202020204" pitchFamily="34" charset="0"/>
              </a:rPr>
              <a:t>”</a:t>
            </a:r>
            <a:r>
              <a:rPr lang="zh-CN" altLang="en-US"/>
              <a:t>指单个代理无需注意其它作为代理的个体的行动。</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BBB0FE6-0754-4749-A6B2-6671DA404869}"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5155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15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简单的细胞的集合能导致思维、行动和意识</a:t>
            </a:r>
            <a:r>
              <a:rPr lang="en-US" altLang="zh-CN">
                <a:latin typeface="Arial" panose="020B0604020202020204" pitchFamily="34" charset="0"/>
              </a:rPr>
              <a:t>·</a:t>
            </a:r>
            <a:r>
              <a:rPr lang="zh-CN" altLang="en-US"/>
              <a:t>。神经网络的起源之一？网络和平行处理。</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06475C-E3BE-4F64-9326-CCF898DBCBC0}"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536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心理学和信息科学互相滋养。</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8C93BF5-E643-4409-8F23-045A9B754435}"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6384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a:t>Q</a:t>
            </a:r>
            <a:r>
              <a:rPr lang="zh-CN" altLang="en-US"/>
              <a:t>：哪些学科贡献最大？</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投影片圖像版面配置區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5" name="備忘稿版面配置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TW" altLang="en-US"/>
          </a:p>
        </p:txBody>
      </p:sp>
      <p:sp>
        <p:nvSpPr>
          <p:cNvPr id="64516" name="投影片編號版面配置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935B265-839B-45F6-9D62-25D8023469F5}" type="slidenum">
              <a:rPr lang="zh-TW" altLang="en-US" smtClean="0"/>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8350"/>
            <a:ext cx="6821487" cy="3836988"/>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F1B16E-EACD-4549-BE8D-C6E302DB99E3}"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6691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69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基础为讲述历史作准备，早期成功</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期望过高</a:t>
            </a:r>
            <a:r>
              <a:rPr lang="en-US" altLang="zh-CN">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B42C773-BF80-462C-8E66-AAE7921B641A}"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7101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1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a:t>evolutionary computation, AIS</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16A7F6-2F26-478E-9BA5-41A4AADE3819}"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7613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6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a:t>AI</a:t>
            </a:r>
            <a:r>
              <a:rPr lang="zh-CN" altLang="en-US"/>
              <a:t>发展的两大主线：通用</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特殊领域</a:t>
            </a:r>
            <a:r>
              <a:rPr lang="en-US" altLang="zh-CN">
                <a:latin typeface="Arial" panose="020B0604020202020204" pitchFamily="34" charset="0"/>
                <a:cs typeface="Arial" panose="020B0604020202020204" pitchFamily="34" charset="0"/>
              </a:rPr>
              <a:t>→</a:t>
            </a:r>
            <a:r>
              <a:rPr lang="zh-CN" altLang="en-US"/>
              <a:t>通用；人与理性的思维方式。</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6ABAAE-83F0-45E6-BF49-6C7E64FB57B5}" type="slidenum">
              <a:rPr kumimoji="1" lang="zh-CN" altLang="en-US" smtClean="0">
                <a:latin typeface="Tahoma" panose="020B0604030504040204" pitchFamily="34" charset="0"/>
              </a:rPr>
            </a:fld>
            <a:endParaRPr kumimoji="1" lang="en-US" altLang="zh-CN">
              <a:latin typeface="Tahoma" panose="020B0604030504040204" pitchFamily="34" charset="0"/>
            </a:endParaRPr>
          </a:p>
        </p:txBody>
      </p:sp>
      <p:sp>
        <p:nvSpPr>
          <p:cNvPr id="18637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6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基础为讲述历史作准备，早期成功</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期望过高</a:t>
            </a:r>
            <a:r>
              <a:rPr lang="en-US" altLang="zh-CN">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zh-CN"/>
          </a:p>
        </p:txBody>
      </p:sp>
      <p:sp>
        <p:nvSpPr>
          <p:cNvPr id="54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C35A7B-9422-4420-B628-4BF9B51625F2}"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Zhang Z, Takanobu R, Huang M, et al. Recent advances and challenges in task-oriented dialog system[J]. </a:t>
            </a:r>
            <a:r>
              <a:rPr lang="en-US" altLang="zh-CN" sz="1200" b="0" i="0" kern="1200" dirty="0" err="1">
                <a:solidFill>
                  <a:schemeClr val="tx1"/>
                </a:solidFill>
                <a:effectLst/>
                <a:latin typeface="+mn-lt"/>
                <a:ea typeface="+mn-ea"/>
                <a:cs typeface="+mn-cs"/>
              </a:rPr>
              <a:t>arXiv</a:t>
            </a:r>
            <a:r>
              <a:rPr lang="en-US" altLang="zh-CN" sz="1200" b="0" i="0" kern="1200" dirty="0">
                <a:solidFill>
                  <a:schemeClr val="tx1"/>
                </a:solidFill>
                <a:effectLst/>
                <a:latin typeface="+mn-lt"/>
                <a:ea typeface="+mn-ea"/>
                <a:cs typeface="+mn-cs"/>
              </a:rPr>
              <a:t> preprint arXiv:2003.07490, 2020.</a:t>
            </a:r>
            <a:endParaRPr lang="en-US" altLang="zh-CN" sz="1200" b="0" i="0" kern="1200" dirty="0">
              <a:solidFill>
                <a:schemeClr val="tx1"/>
              </a:solidFill>
              <a:effectLst/>
              <a:latin typeface="+mn-lt"/>
              <a:ea typeface="+mn-ea"/>
              <a:cs typeface="+mn-cs"/>
            </a:endParaRPr>
          </a:p>
          <a:p>
            <a:r>
              <a:rPr lang="en-US" altLang="zh-CN" sz="1200" b="1" dirty="0">
                <a:latin typeface="Times New Roman" panose="02020603050405020304" pitchFamily="18" charset="0"/>
                <a:cs typeface="Times New Roman" panose="02020603050405020304" pitchFamily="18" charset="0"/>
              </a:rPr>
              <a:t>[Xia 2018] </a:t>
            </a:r>
            <a:r>
              <a:rPr lang="en-US" altLang="zh-CN" sz="1200" dirty="0">
                <a:latin typeface="Times New Roman" panose="02020603050405020304" pitchFamily="18" charset="0"/>
                <a:cs typeface="Times New Roman" panose="02020603050405020304" pitchFamily="18" charset="0"/>
              </a:rPr>
              <a:t>Xia C, Zhang C, Yan X, et al. Zero-shot user intent detection via capsule neural networks[J]. </a:t>
            </a:r>
            <a:r>
              <a:rPr lang="en-US" altLang="zh-CN" sz="1200" dirty="0" err="1">
                <a:latin typeface="Times New Roman" panose="02020603050405020304" pitchFamily="18" charset="0"/>
                <a:cs typeface="Times New Roman" panose="02020603050405020304" pitchFamily="18" charset="0"/>
              </a:rPr>
              <a:t>arXiv</a:t>
            </a:r>
            <a:r>
              <a:rPr lang="en-US" altLang="zh-CN" sz="1200" dirty="0">
                <a:latin typeface="Times New Roman" panose="02020603050405020304" pitchFamily="18" charset="0"/>
                <a:cs typeface="Times New Roman" panose="02020603050405020304" pitchFamily="18" charset="0"/>
              </a:rPr>
              <a:t> preprint arXiv:1809.00385, 2018.</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r>
              <a:rPr lang="en-US" altLang="zh-CN" sz="1200" b="1" dirty="0">
                <a:latin typeface="Times New Roman" panose="02020603050405020304" pitchFamily="18" charset="0"/>
                <a:cs typeface="Times New Roman" panose="02020603050405020304" pitchFamily="18" charset="0"/>
              </a:rPr>
              <a:t>[Firdaus  2019] </a:t>
            </a:r>
            <a:r>
              <a:rPr lang="en-US" altLang="zh-CN" sz="1200" dirty="0">
                <a:latin typeface="Times New Roman" panose="02020603050405020304" pitchFamily="18" charset="0"/>
                <a:cs typeface="Times New Roman" panose="02020603050405020304" pitchFamily="18" charset="0"/>
              </a:rPr>
              <a:t>Firdaus M , Kumar A , </a:t>
            </a:r>
            <a:r>
              <a:rPr lang="en-US" altLang="zh-CN" sz="1200" dirty="0" err="1">
                <a:latin typeface="Times New Roman" panose="02020603050405020304" pitchFamily="18" charset="0"/>
                <a:cs typeface="Times New Roman" panose="02020603050405020304" pitchFamily="18" charset="0"/>
              </a:rPr>
              <a:t>Ekbal</a:t>
            </a:r>
            <a:r>
              <a:rPr lang="en-US" altLang="zh-CN" sz="1200" dirty="0">
                <a:latin typeface="Times New Roman" panose="02020603050405020304" pitchFamily="18" charset="0"/>
                <a:cs typeface="Times New Roman" panose="02020603050405020304" pitchFamily="18" charset="0"/>
              </a:rPr>
              <a:t> A , et al. A Multi-Task Hierarchical Approach for Intent Detection and Slot Filling[J]. 183.</a:t>
            </a:r>
            <a:endParaRPr lang="en-US" altLang="zh-CN" sz="12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95E27D4C-3DFF-458C-8BF2-D1170D9ABA4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[4] </a:t>
            </a:r>
            <a:r>
              <a:rPr lang="en-US" altLang="zh-CN" sz="1200" kern="1200" dirty="0" err="1">
                <a:solidFill>
                  <a:schemeClr val="tx1"/>
                </a:solidFill>
                <a:effectLst/>
                <a:latin typeface="+mn-lt"/>
                <a:ea typeface="+mn-ea"/>
                <a:cs typeface="+mn-cs"/>
              </a:rPr>
              <a:t>Bordes</a:t>
            </a:r>
            <a:r>
              <a:rPr lang="en-US" altLang="zh-CN" sz="1200" kern="1200" dirty="0">
                <a:solidFill>
                  <a:schemeClr val="tx1"/>
                </a:solidFill>
                <a:effectLst/>
                <a:latin typeface="+mn-lt"/>
                <a:ea typeface="+mn-ea"/>
                <a:cs typeface="+mn-cs"/>
              </a:rPr>
              <a:t> A , </a:t>
            </a:r>
            <a:r>
              <a:rPr lang="en-US" altLang="zh-CN" sz="1200" kern="1200" dirty="0" err="1">
                <a:solidFill>
                  <a:schemeClr val="tx1"/>
                </a:solidFill>
                <a:effectLst/>
                <a:latin typeface="+mn-lt"/>
                <a:ea typeface="+mn-ea"/>
                <a:cs typeface="+mn-cs"/>
              </a:rPr>
              <a:t>Boureau</a:t>
            </a:r>
            <a:r>
              <a:rPr lang="en-US" altLang="zh-CN" sz="1200" kern="1200" dirty="0">
                <a:solidFill>
                  <a:schemeClr val="tx1"/>
                </a:solidFill>
                <a:effectLst/>
                <a:latin typeface="+mn-lt"/>
                <a:ea typeface="+mn-ea"/>
                <a:cs typeface="+mn-cs"/>
              </a:rPr>
              <a:t> Y L , Weston J . Learning End-to-End Goal-Oriented Dialog[J]. 2016.</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[5] Eric M, Manning C D. A Copy-Augmented Sequence-to-Sequence Architecture Gives Good Performance on Task-Oriented Dialogue[J]. </a:t>
            </a:r>
            <a:r>
              <a:rPr lang="en-US" altLang="zh-CN" sz="1200" kern="1200" dirty="0" err="1">
                <a:solidFill>
                  <a:schemeClr val="tx1"/>
                </a:solidFill>
                <a:effectLst/>
                <a:latin typeface="+mn-lt"/>
                <a:ea typeface="+mn-ea"/>
                <a:cs typeface="+mn-cs"/>
              </a:rPr>
              <a:t>arXiv</a:t>
            </a:r>
            <a:r>
              <a:rPr lang="en-US" altLang="zh-CN" sz="1200" kern="1200" dirty="0">
                <a:solidFill>
                  <a:schemeClr val="tx1"/>
                </a:solidFill>
                <a:effectLst/>
                <a:latin typeface="+mn-lt"/>
                <a:ea typeface="+mn-ea"/>
                <a:cs typeface="+mn-cs"/>
              </a:rPr>
              <a:t>: Computation and Language, 2017.</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95E27D4C-3DFF-458C-8BF2-D1170D9ABA4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95E27D4C-3DFF-458C-8BF2-D1170D9ABA48}"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kern="1200" dirty="0">
                <a:solidFill>
                  <a:schemeClr val="tx1"/>
                </a:solidFill>
                <a:effectLst/>
                <a:latin typeface="+mn-lt"/>
                <a:ea typeface="+mn-ea"/>
                <a:cs typeface="+mn-cs"/>
              </a:rPr>
              <a:t>[1] Zeng D, Liu K, Lai S, Zhou G, Zhao J. Relation classification via convolutional deep neural network. In Proceedings of COLING 2014, the 25th International Conference on Computational Linguistics: Technical Papers, 2335–2344.</a:t>
            </a:r>
            <a:endParaRPr lang="zh-CN" altLang="zh-CN" sz="1200" kern="1200" dirty="0">
              <a:solidFill>
                <a:schemeClr val="tx1"/>
              </a:solidFill>
              <a:effectLst/>
              <a:latin typeface="+mn-lt"/>
              <a:ea typeface="+mn-ea"/>
              <a:cs typeface="+mn-cs"/>
            </a:endParaRPr>
          </a:p>
          <a:p>
            <a:r>
              <a:rPr lang="en-US" altLang="zh-CN" dirty="0"/>
              <a:t>[2] </a:t>
            </a:r>
            <a:r>
              <a:rPr lang="en-US" altLang="zh-CN" sz="1200" kern="1200" dirty="0" err="1">
                <a:solidFill>
                  <a:schemeClr val="tx1"/>
                </a:solidFill>
                <a:effectLst/>
                <a:latin typeface="+mn-lt"/>
                <a:ea typeface="+mn-ea"/>
                <a:cs typeface="+mn-cs"/>
              </a:rPr>
              <a:t>Katiyar</a:t>
            </a:r>
            <a:r>
              <a:rPr lang="en-US" altLang="zh-CN" sz="1200" kern="1200" dirty="0">
                <a:solidFill>
                  <a:schemeClr val="tx1"/>
                </a:solidFill>
                <a:effectLst/>
                <a:latin typeface="+mn-lt"/>
                <a:ea typeface="+mn-ea"/>
                <a:cs typeface="+mn-cs"/>
              </a:rPr>
              <a:t> A, </a:t>
            </a:r>
            <a:r>
              <a:rPr lang="en-US" altLang="zh-CN" sz="1200" kern="1200" dirty="0" err="1">
                <a:solidFill>
                  <a:schemeClr val="tx1"/>
                </a:solidFill>
                <a:effectLst/>
                <a:latin typeface="+mn-lt"/>
                <a:ea typeface="+mn-ea"/>
                <a:cs typeface="+mn-cs"/>
              </a:rPr>
              <a:t>Cardie</a:t>
            </a:r>
            <a:r>
              <a:rPr lang="en-US" altLang="zh-CN" sz="1200" kern="1200" dirty="0">
                <a:solidFill>
                  <a:schemeClr val="tx1"/>
                </a:solidFill>
                <a:effectLst/>
                <a:latin typeface="+mn-lt"/>
                <a:ea typeface="+mn-ea"/>
                <a:cs typeface="+mn-cs"/>
              </a:rPr>
              <a:t> C. Going out on a limb: Joint extraction of entity mentions and relations without dependency trees[C]. Proceedings of the 55th Annual Meeting of the Association for Computational Linguistics (Volume 1: Long Papers). 2017: 917-928.</a:t>
            </a:r>
            <a:endParaRPr lang="en-US" altLang="zh-C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kern="1200" dirty="0">
                <a:solidFill>
                  <a:schemeClr val="tx1"/>
                </a:solidFill>
                <a:effectLst/>
                <a:latin typeface="+mn-lt"/>
                <a:ea typeface="+mn-ea"/>
                <a:cs typeface="+mn-cs"/>
              </a:rPr>
              <a:t>[3] Ye W, Li B, </a:t>
            </a:r>
            <a:r>
              <a:rPr lang="en-US" altLang="zh-CN" sz="1200" kern="1200" dirty="0" err="1">
                <a:solidFill>
                  <a:schemeClr val="tx1"/>
                </a:solidFill>
                <a:effectLst/>
                <a:latin typeface="+mn-lt"/>
                <a:ea typeface="+mn-ea"/>
                <a:cs typeface="+mn-cs"/>
              </a:rPr>
              <a:t>Xie</a:t>
            </a:r>
            <a:r>
              <a:rPr lang="en-US" altLang="zh-CN" sz="1200" kern="1200" dirty="0">
                <a:solidFill>
                  <a:schemeClr val="tx1"/>
                </a:solidFill>
                <a:effectLst/>
                <a:latin typeface="+mn-lt"/>
                <a:ea typeface="+mn-ea"/>
                <a:cs typeface="+mn-cs"/>
              </a:rPr>
              <a:t> R, et al. Exploiting Entity BIO Tag Embeddings and Multi-task Learning for Relation Extraction with Imbalanced Data[C]. Proceedings of the 57th Annual Meeting of the Association for Computational Linguistics. 2019: 1351-1360.</a:t>
            </a:r>
            <a:endParaRPr lang="zh-CN" altLang="zh-CN"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[4] </a:t>
            </a:r>
            <a:r>
              <a:rPr lang="en-US" altLang="zh-CN" sz="1200" kern="1200" dirty="0">
                <a:solidFill>
                  <a:schemeClr val="tx1"/>
                </a:solidFill>
                <a:effectLst/>
                <a:latin typeface="+mn-lt"/>
                <a:ea typeface="+mn-ea"/>
                <a:cs typeface="+mn-cs"/>
              </a:rPr>
              <a:t>Guo Z, Zhang Y, Lu W. Attention Guided Graph Convolutional Networks for Relation Extraction[C]. Proceedings of the 57th Annual Meeting of the Association for Computational Linguistics. 2019: 241-251. </a:t>
            </a:r>
            <a:endParaRPr lang="zh-CN" altLang="zh-CN" sz="1200" kern="1200" dirty="0">
              <a:solidFill>
                <a:schemeClr val="tx1"/>
              </a:solidFill>
              <a:effectLst/>
              <a:latin typeface="+mn-lt"/>
              <a:ea typeface="+mn-ea"/>
              <a:cs typeface="+mn-cs"/>
            </a:endParaRPr>
          </a:p>
          <a:p>
            <a:r>
              <a:rPr lang="en-US" altLang="zh-CN" dirty="0"/>
              <a:t>[5]</a:t>
            </a:r>
            <a:r>
              <a:rPr lang="en-US" altLang="zh-CN" sz="1200" kern="1200" dirty="0">
                <a:solidFill>
                  <a:schemeClr val="tx1"/>
                </a:solidFill>
                <a:effectLst/>
                <a:latin typeface="+mn-lt"/>
                <a:ea typeface="+mn-ea"/>
                <a:cs typeface="+mn-cs"/>
              </a:rPr>
              <a:t> Soares L B, FitzGerald N, Ling J, et al. Matching the Blanks: Distributional Similarity for Relation Learning[C]. Proceedings of the 57th Annual Meeting of the Association for Computational Linguistics. 2019: 2895-2905.</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95E27D4C-3DFF-458C-8BF2-D1170D9ABA48}"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[1]Jadhav, A., and Rajan, V. 2018. Extractive summarization with swap-net: Sentences and words from alternating pointer networks. In ACL.</a:t>
            </a:r>
            <a:endParaRPr lang="en-US" altLang="zh-CN" dirty="0"/>
          </a:p>
          <a:p>
            <a:r>
              <a:rPr lang="en-US" altLang="zh-CN" dirty="0"/>
              <a:t>[2]Bansal, M., and Chen, Y.-C. 2018. Fast abstractive summarization with reinforce-selected sentence rewriting. In ACL.</a:t>
            </a:r>
            <a:endParaRPr lang="en-US" altLang="zh-CN" dirty="0"/>
          </a:p>
          <a:p>
            <a:r>
              <a:rPr lang="en-US" altLang="zh-CN" dirty="0"/>
              <a:t>[3]Sutskever, I.; Vinyals, O.; and Le, Q. V. 2014. Sequence to sequence learning with neural networks. In NIPS.</a:t>
            </a:r>
            <a:endParaRPr lang="en-US" altLang="zh-CN" dirty="0"/>
          </a:p>
          <a:p>
            <a:r>
              <a:rPr lang="en-US" altLang="zh-CN" dirty="0"/>
              <a:t>[4]See, A.; Liu, P. J.; and Manning, C. D. 2017. Get to he point: Summarization with pointer-generator networks. arXiv preprint arXiv:1704.04368.</a:t>
            </a:r>
            <a:endParaRPr lang="en-US" altLang="zh-CN" dirty="0"/>
          </a:p>
          <a:p>
            <a:r>
              <a:rPr lang="en-US" altLang="zh-CN" dirty="0"/>
              <a:t>[5]Wang, L.; Yao, J.; Tao, Y.; Zhong, L.; Liu, W.; and Du, Q. 2018. A reinforced topic-aware convolutional sequence-tosequence model for abstractive text summarization. In IJCAI.</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95E27D4C-3DFF-458C-8BF2-D1170D9ABA48}"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CB008C-68E7-400C-8934-FB8E0676476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D9FD86D-5C8C-495E-A92D-EDE9302D2751}"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80BD964-93A9-40C9-9E99-CAA858CE21B9}"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0440D82-F158-4D22-829D-24E4E367D953}"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showMasterSp="0">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562100" y="908050"/>
            <a:ext cx="10390717" cy="839788"/>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4417" y="2017713"/>
            <a:ext cx="103632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4417" y="4151313"/>
            <a:ext cx="103632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10918" y="178593"/>
            <a:ext cx="12213836" cy="1714501"/>
          </a:xfrm>
          <a:prstGeom prst="rect">
            <a:avLst/>
          </a:prstGeom>
          <a:noFill/>
          <a:ln>
            <a:noFill/>
          </a:ln>
        </p:spPr>
        <p:txBody>
          <a:bodyPr lIns="91425" tIns="91425" rIns="91425" bIns="91425"/>
          <a:lstStyle>
            <a:lvl1pPr marL="0" marR="0" lvl="0" indent="0" algn="ctr" rtl="0">
              <a:lnSpc>
                <a:spcPct val="100000"/>
              </a:lnSpc>
              <a:spcBef>
                <a:spcPts val="0"/>
              </a:spcBef>
              <a:spcAft>
                <a:spcPts val="0"/>
              </a:spcAft>
              <a:buClr>
                <a:srgbClr val="000000"/>
              </a:buClr>
              <a:buFont typeface="Gill Sans"/>
              <a:buNone/>
              <a:defRPr sz="45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2pPr>
            <a:lvl3pPr marL="0" marR="0" lvl="2" indent="0" algn="l" rtl="0">
              <a:lnSpc>
                <a:spcPct val="90000"/>
              </a:lnSpc>
              <a:spcBef>
                <a:spcPts val="0"/>
              </a:spcBef>
              <a:spcAft>
                <a:spcPts val="0"/>
              </a:spcAft>
              <a:buClr>
                <a:srgbClr val="535353"/>
              </a:buClr>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3pPr>
            <a:lvl4pPr marL="0" marR="0" lvl="3" indent="0" algn="l" rtl="0">
              <a:lnSpc>
                <a:spcPct val="90000"/>
              </a:lnSpc>
              <a:spcBef>
                <a:spcPts val="0"/>
              </a:spcBef>
              <a:spcAft>
                <a:spcPts val="0"/>
              </a:spcAft>
              <a:buClr>
                <a:srgbClr val="535353"/>
              </a:buClr>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4pPr>
            <a:lvl5pPr marL="0" marR="0" lvl="4" indent="0" algn="l" rtl="0">
              <a:lnSpc>
                <a:spcPct val="90000"/>
              </a:lnSpc>
              <a:spcBef>
                <a:spcPts val="0"/>
              </a:spcBef>
              <a:spcAft>
                <a:spcPts val="0"/>
              </a:spcAft>
              <a:buClr>
                <a:srgbClr val="535353"/>
              </a:buClr>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5pPr>
            <a:lvl6pPr marL="0" marR="0" lvl="5" indent="0" algn="l" rtl="0">
              <a:lnSpc>
                <a:spcPct val="90000"/>
              </a:lnSpc>
              <a:spcBef>
                <a:spcPts val="0"/>
              </a:spcBef>
              <a:spcAft>
                <a:spcPts val="0"/>
              </a:spcAft>
              <a:buClr>
                <a:srgbClr val="535353"/>
              </a:buClr>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6pPr>
            <a:lvl7pPr marL="0" marR="0" lvl="6" indent="0" algn="l" rtl="0">
              <a:lnSpc>
                <a:spcPct val="90000"/>
              </a:lnSpc>
              <a:spcBef>
                <a:spcPts val="0"/>
              </a:spcBef>
              <a:spcAft>
                <a:spcPts val="0"/>
              </a:spcAft>
              <a:buClr>
                <a:srgbClr val="535353"/>
              </a:buClr>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7pPr>
            <a:lvl8pPr marL="0" marR="0" lvl="7" indent="0" algn="l" rtl="0">
              <a:lnSpc>
                <a:spcPct val="90000"/>
              </a:lnSpc>
              <a:spcBef>
                <a:spcPts val="0"/>
              </a:spcBef>
              <a:spcAft>
                <a:spcPts val="0"/>
              </a:spcAft>
              <a:buClr>
                <a:srgbClr val="535353"/>
              </a:buClr>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8pPr>
            <a:lvl9pPr marL="0" marR="0" lvl="8" indent="0" algn="l" rtl="0">
              <a:lnSpc>
                <a:spcPct val="90000"/>
              </a:lnSpc>
              <a:spcBef>
                <a:spcPts val="0"/>
              </a:spcBef>
              <a:spcAft>
                <a:spcPts val="0"/>
              </a:spcAft>
              <a:buClr>
                <a:srgbClr val="535353"/>
              </a:buClr>
              <a:buFont typeface="Arial" panose="020B0604020202020204"/>
              <a:buNone/>
              <a:defRPr sz="4000" b="1" i="0" u="none" strike="noStrike" cap="none">
                <a:solidFill>
                  <a:srgbClr val="535353"/>
                </a:solidFill>
                <a:latin typeface="Arial" panose="020B0604020202020204"/>
                <a:ea typeface="Arial" panose="020B0604020202020204"/>
                <a:cs typeface="Arial" panose="020B0604020202020204"/>
                <a:sym typeface="Arial" panose="020B0604020202020204"/>
              </a:defRPr>
            </a:lvl9pPr>
          </a:lstStyle>
          <a:p/>
        </p:txBody>
      </p:sp>
      <p:sp>
        <p:nvSpPr>
          <p:cNvPr id="15" name="Shape 15"/>
          <p:cNvSpPr txBox="1">
            <a:spLocks noGrp="1"/>
          </p:cNvSpPr>
          <p:nvPr>
            <p:ph type="body" idx="1"/>
          </p:nvPr>
        </p:nvSpPr>
        <p:spPr>
          <a:xfrm>
            <a:off x="240281" y="1946672"/>
            <a:ext cx="11711439" cy="4018360"/>
          </a:xfrm>
          <a:prstGeom prst="rect">
            <a:avLst/>
          </a:prstGeom>
          <a:noFill/>
          <a:ln>
            <a:noFill/>
          </a:ln>
        </p:spPr>
        <p:txBody>
          <a:bodyPr lIns="91425" tIns="91425" rIns="91425" bIns="91425" anchor="ctr"/>
          <a:lstStyle>
            <a:lvl1pPr marL="546100" marR="0" lvl="0" indent="-51435" algn="l" rtl="0">
              <a:lnSpc>
                <a:spcPct val="100000"/>
              </a:lnSpc>
              <a:spcBef>
                <a:spcPts val="1650"/>
              </a:spcBef>
              <a:spcAft>
                <a:spcPts val="0"/>
              </a:spcAft>
              <a:buClr>
                <a:srgbClr val="000000"/>
              </a:buClr>
              <a:buSzPct val="171000"/>
              <a:buFont typeface="Gill Sans"/>
              <a:buChar char="•"/>
              <a:defRPr sz="2800" b="0" i="0" u="none" strike="noStrike" cap="none">
                <a:solidFill>
                  <a:srgbClr val="000000"/>
                </a:solidFill>
                <a:latin typeface="Gill Sans"/>
                <a:ea typeface="Gill Sans"/>
                <a:cs typeface="Gill Sans"/>
                <a:sym typeface="Gill Sans"/>
              </a:defRPr>
            </a:lvl1pPr>
            <a:lvl2pPr marL="735330" marR="0" lvl="1" indent="-19685" algn="l" rtl="0">
              <a:lnSpc>
                <a:spcPct val="100000"/>
              </a:lnSpc>
              <a:spcBef>
                <a:spcPts val="400"/>
              </a:spcBef>
              <a:spcAft>
                <a:spcPts val="0"/>
              </a:spcAft>
              <a:buClr>
                <a:srgbClr val="000000"/>
              </a:buClr>
              <a:buSzPct val="171000"/>
              <a:buFont typeface="Gill Sans"/>
              <a:buChar char="-"/>
              <a:defRPr sz="2500" b="0" i="0" u="none" strike="noStrike" cap="none">
                <a:solidFill>
                  <a:srgbClr val="000000"/>
                </a:solidFill>
                <a:latin typeface="Gill Sans"/>
                <a:ea typeface="Gill Sans"/>
                <a:cs typeface="Gill Sans"/>
                <a:sym typeface="Gill Sans"/>
              </a:defRPr>
            </a:lvl2pPr>
            <a:lvl3pPr marL="1002030" marR="0" lvl="2" indent="-19685" algn="l" rtl="0">
              <a:lnSpc>
                <a:spcPct val="100000"/>
              </a:lnSpc>
              <a:spcBef>
                <a:spcPts val="400"/>
              </a:spcBef>
              <a:spcAft>
                <a:spcPts val="0"/>
              </a:spcAft>
              <a:buClr>
                <a:srgbClr val="000000"/>
              </a:buClr>
              <a:buSzPct val="171000"/>
              <a:buFont typeface="Gill Sans"/>
              <a:buChar char="•"/>
              <a:defRPr sz="2500" b="0" i="0" u="none" strike="noStrike" cap="none">
                <a:solidFill>
                  <a:srgbClr val="000000"/>
                </a:solidFill>
                <a:latin typeface="Gill Sans"/>
                <a:ea typeface="Gill Sans"/>
                <a:cs typeface="Gill Sans"/>
                <a:sym typeface="Gill Sans"/>
              </a:defRPr>
            </a:lvl3pPr>
            <a:lvl4pPr marL="1268730" marR="0" lvl="3" indent="-19685" algn="l" rtl="0">
              <a:lnSpc>
                <a:spcPct val="100000"/>
              </a:lnSpc>
              <a:spcBef>
                <a:spcPts val="400"/>
              </a:spcBef>
              <a:spcAft>
                <a:spcPts val="0"/>
              </a:spcAft>
              <a:buClr>
                <a:srgbClr val="000000"/>
              </a:buClr>
              <a:buSzPct val="171000"/>
              <a:buFont typeface="Gill Sans"/>
              <a:buChar char="•"/>
              <a:defRPr sz="2500" b="0" i="0" u="none" strike="noStrike" cap="none">
                <a:solidFill>
                  <a:srgbClr val="000000"/>
                </a:solidFill>
                <a:latin typeface="Gill Sans"/>
                <a:ea typeface="Gill Sans"/>
                <a:cs typeface="Gill Sans"/>
                <a:sym typeface="Gill Sans"/>
              </a:defRPr>
            </a:lvl4pPr>
            <a:lvl5pPr marL="1567180" marR="0" lvl="4" indent="-19685" algn="l" rtl="0">
              <a:lnSpc>
                <a:spcPct val="100000"/>
              </a:lnSpc>
              <a:spcBef>
                <a:spcPts val="400"/>
              </a:spcBef>
              <a:spcAft>
                <a:spcPts val="0"/>
              </a:spcAft>
              <a:buClr>
                <a:srgbClr val="000000"/>
              </a:buClr>
              <a:buSzPct val="171000"/>
              <a:buFont typeface="Gill Sans"/>
              <a:buChar char="•"/>
              <a:defRPr sz="2500" b="0" i="0" u="none" strike="noStrike" cap="none">
                <a:solidFill>
                  <a:srgbClr val="000000"/>
                </a:solidFill>
                <a:latin typeface="Gill Sans"/>
                <a:ea typeface="Gill Sans"/>
                <a:cs typeface="Gill Sans"/>
                <a:sym typeface="Gill Sans"/>
              </a:defRPr>
            </a:lvl5pPr>
            <a:lvl6pPr marL="1549400" marR="0" lvl="5" indent="-203200" algn="l" rtl="0">
              <a:lnSpc>
                <a:spcPct val="100000"/>
              </a:lnSpc>
              <a:spcBef>
                <a:spcPts val="1000"/>
              </a:spcBef>
              <a:spcAft>
                <a:spcPts val="0"/>
              </a:spcAft>
              <a:buClr>
                <a:srgbClr val="000000"/>
              </a:buClr>
              <a:buSzPct val="1000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1778000" marR="0" lvl="6" indent="-203200" algn="l" rtl="0">
              <a:lnSpc>
                <a:spcPct val="100000"/>
              </a:lnSpc>
              <a:spcBef>
                <a:spcPts val="1000"/>
              </a:spcBef>
              <a:spcAft>
                <a:spcPts val="0"/>
              </a:spcAft>
              <a:buClr>
                <a:srgbClr val="000000"/>
              </a:buClr>
              <a:buSzPct val="1000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2006600" marR="0" lvl="7" indent="-203200" algn="l" rtl="0">
              <a:lnSpc>
                <a:spcPct val="100000"/>
              </a:lnSpc>
              <a:spcBef>
                <a:spcPts val="1000"/>
              </a:spcBef>
              <a:spcAft>
                <a:spcPts val="0"/>
              </a:spcAft>
              <a:buClr>
                <a:srgbClr val="000000"/>
              </a:buClr>
              <a:buSzPct val="1000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2235200" marR="0" lvl="8" indent="-203200" algn="l" rtl="0">
              <a:lnSpc>
                <a:spcPct val="100000"/>
              </a:lnSpc>
              <a:spcBef>
                <a:spcPts val="1000"/>
              </a:spcBef>
              <a:spcAft>
                <a:spcPts val="0"/>
              </a:spcAft>
              <a:buClr>
                <a:srgbClr val="000000"/>
              </a:buClr>
              <a:buSzPct val="1000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 name="Shape 16"/>
          <p:cNvSpPr txBox="1">
            <a:spLocks noGrp="1"/>
          </p:cNvSpPr>
          <p:nvPr>
            <p:ph type="sldNum" idx="10"/>
          </p:nvPr>
        </p:nvSpPr>
        <p:spPr>
          <a:xfrm>
            <a:off x="5976938" y="6510338"/>
            <a:ext cx="230187" cy="249237"/>
          </a:xfrm>
        </p:spPr>
        <p:txBody>
          <a:bodyPr lIns="71425" tIns="71425" rIns="71425" bIns="71425">
            <a:noAutofit/>
          </a:bodyPr>
          <a:lstStyle>
            <a:lvl1pPr algn="ctr">
              <a:buClr>
                <a:srgbClr val="000000"/>
              </a:buClr>
              <a:buSzPct val="25000"/>
              <a:defRPr>
                <a:solidFill>
                  <a:srgbClr val="000000"/>
                </a:solidFill>
                <a:latin typeface="Gill Sans"/>
                <a:ea typeface="Gill Sans"/>
                <a:cs typeface="Gill Sans"/>
                <a:sym typeface="Gill Sans"/>
              </a:defRPr>
            </a:lvl1pPr>
          </a:lstStyle>
          <a:p>
            <a:pPr>
              <a:defRPr/>
            </a:pPr>
            <a:fld id="{D04A15D6-0C7B-43AE-89E0-A84E7D53FA1D}"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endParaRPr lang="en-US" dirty="0"/>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63084" y="2294318"/>
            <a:ext cx="10363200" cy="1500187"/>
          </a:xfrm>
        </p:spPr>
        <p:txBody>
          <a:bodyPr anchor="ctr"/>
          <a:lstStyle>
            <a:lvl1pPr marL="0" indent="0" algn="ctr">
              <a:buNone/>
              <a:defRPr sz="4800">
                <a:solidFill>
                  <a:srgbClr val="C00000"/>
                </a:solidFill>
              </a:defRPr>
            </a:lvl1pPr>
            <a:lvl2pPr marL="609600" indent="0">
              <a:buNone/>
              <a:defRPr sz="2400">
                <a:solidFill>
                  <a:schemeClr val="tx1">
                    <a:tint val="75000"/>
                  </a:schemeClr>
                </a:solidFill>
              </a:defRPr>
            </a:lvl2pPr>
            <a:lvl3pPr marL="1219200" indent="0">
              <a:buNone/>
              <a:defRPr sz="2130">
                <a:solidFill>
                  <a:schemeClr val="tx1">
                    <a:tint val="75000"/>
                  </a:schemeClr>
                </a:solidFill>
              </a:defRPr>
            </a:lvl3pPr>
            <a:lvl4pPr marL="1828165" indent="0">
              <a:buNone/>
              <a:defRPr sz="1865">
                <a:solidFill>
                  <a:schemeClr val="tx1">
                    <a:tint val="75000"/>
                  </a:schemeClr>
                </a:solidFill>
              </a:defRPr>
            </a:lvl4pPr>
            <a:lvl5pPr marL="2437765" indent="0">
              <a:buNone/>
              <a:defRPr sz="1865">
                <a:solidFill>
                  <a:schemeClr val="tx1">
                    <a:tint val="75000"/>
                  </a:schemeClr>
                </a:solidFill>
              </a:defRPr>
            </a:lvl5pPr>
            <a:lvl6pPr marL="3047365" indent="0">
              <a:buNone/>
              <a:defRPr sz="1865">
                <a:solidFill>
                  <a:schemeClr val="tx1">
                    <a:tint val="75000"/>
                  </a:schemeClr>
                </a:solidFill>
              </a:defRPr>
            </a:lvl6pPr>
            <a:lvl7pPr marL="3656965" indent="0">
              <a:buNone/>
              <a:defRPr sz="1865">
                <a:solidFill>
                  <a:schemeClr val="tx1">
                    <a:tint val="75000"/>
                  </a:schemeClr>
                </a:solidFill>
              </a:defRPr>
            </a:lvl7pPr>
            <a:lvl8pPr marL="4266565" indent="0">
              <a:buNone/>
              <a:defRPr sz="1865">
                <a:solidFill>
                  <a:schemeClr val="tx1">
                    <a:tint val="75000"/>
                  </a:schemeClr>
                </a:solidFill>
              </a:defRPr>
            </a:lvl8pPr>
            <a:lvl9pPr marL="4875530" indent="0">
              <a:buNone/>
              <a:defRPr sz="186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224659" y="6640467"/>
            <a:ext cx="2844800" cy="206177"/>
          </a:xfrm>
          <a:prstGeom prst="rect">
            <a:avLst/>
          </a:prstGeom>
        </p:spPr>
        <p:txBody>
          <a:bodyPr/>
          <a:lstStyle>
            <a:lvl1pPr>
              <a:defRPr/>
            </a:lvl1pPr>
          </a:lstStyle>
          <a:p>
            <a:fld id="{4737656E-0DC8-4C26-85F9-E5DD97A8E117}"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a:xfrm>
            <a:off x="9152759" y="6657757"/>
            <a:ext cx="2844800" cy="200244"/>
          </a:xfrm>
          <a:prstGeom prst="rect">
            <a:avLst/>
          </a:prstGeom>
        </p:spPr>
        <p:txBody>
          <a:bodyPr/>
          <a:lstStyle>
            <a:lvl1pPr>
              <a:defRPr/>
            </a:lvl1pPr>
          </a:lstStyle>
          <a:p>
            <a:fld id="{A5AAEF0F-0BBD-4BC2-B079-FA6741C313A3}" type="slidenum">
              <a:rPr lang="zh-CN" altLang="en-US" smtClean="0"/>
            </a:fld>
            <a:endParaRPr lang="zh-CN" altLang="en-US"/>
          </a:p>
        </p:txBody>
      </p:sp>
      <p:sp>
        <p:nvSpPr>
          <p:cNvPr id="7" name="标题 6"/>
          <p:cNvSpPr>
            <a:spLocks noGrp="1"/>
          </p:cNvSpPr>
          <p:nvPr>
            <p:ph type="title"/>
          </p:nvPr>
        </p:nvSpPr>
        <p:spPr>
          <a:xfrm>
            <a:off x="0" y="173038"/>
            <a:ext cx="12192000" cy="654051"/>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76200" y="2590800"/>
            <a:ext cx="11887200" cy="5029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70059EE-4539-4990-A599-C5B3FE136960}"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AA2919F-00DC-4FD2-B5BE-B5E66447672A}"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4676015-50D0-487D-ADE0-32883E86B6BE}"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0B8327C-9D1E-403A-B86E-B8683D08FFB9}"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FB6F093B-E4C3-4C05-9031-36A8BC67E73F}"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2AB76D67-9EAB-434C-9E29-F169109F99CB}"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898969C-7DAF-4533-81EB-10BE55270A95}"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ACEE942-8DB2-4720-A7A8-CDE2DBAEC101}"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a:defRPr/>
            </a:pPr>
            <a:fld id="{DD4024AF-E46E-419D-9148-571897E6EED3}" type="slidenum">
              <a:rPr lang="en-US" altLang="zh-CN"/>
            </a:fld>
            <a:endParaRPr lang="en-US" altLang="zh-CN"/>
          </a:p>
        </p:txBody>
      </p:sp>
      <p:pic>
        <p:nvPicPr>
          <p:cNvPr id="1031" name="Picture 7" descr="kdlogo"/>
          <p:cNvPicPr>
            <a:picLocks noChangeAspect="1" noChangeArrowheads="1"/>
          </p:cNvPicPr>
          <p:nvPr userDrawn="1"/>
        </p:nvPicPr>
        <p:blipFill>
          <a:blip r:embed="rId18">
            <a:extLst>
              <a:ext uri="{28A0092B-C50C-407E-A947-70E740481C1C}">
                <a14:useLocalDpi xmlns:a14="http://schemas.microsoft.com/office/drawing/2010/main" val="0"/>
              </a:ext>
            </a:extLst>
          </a:blip>
          <a:srcRect t="-23358" r="76190"/>
          <a:stretch>
            <a:fillRect/>
          </a:stretch>
        </p:blipFill>
        <p:spPr bwMode="auto">
          <a:xfrm>
            <a:off x="11245850" y="0"/>
            <a:ext cx="946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tags" Target="../tags/tag5.xml"/><Relationship Id="rId2" Type="http://schemas.openxmlformats.org/officeDocument/2006/relationships/image" Target="../media/image47.png"/><Relationship Id="rId1" Type="http://schemas.openxmlformats.org/officeDocument/2006/relationships/tags" Target="../tags/tag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1.png"/><Relationship Id="rId1" Type="http://schemas.openxmlformats.org/officeDocument/2006/relationships/image" Target="../media/image5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4.png"/><Relationship Id="rId1" Type="http://schemas.openxmlformats.org/officeDocument/2006/relationships/image" Target="../media/image53.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58.emf"/><Relationship Id="rId1"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60.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image" Target="../media/image62.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65.png"/><Relationship Id="rId2" Type="http://schemas.openxmlformats.org/officeDocument/2006/relationships/image" Target="../media/image64.emf"/><Relationship Id="rId1" Type="http://schemas.openxmlformats.org/officeDocument/2006/relationships/image" Target="../media/image63.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8.pn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0.png"/><Relationship Id="rId1" Type="http://schemas.openxmlformats.org/officeDocument/2006/relationships/image" Target="../media/image6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6.png"/><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7.jpeg"/></Relationships>
</file>

<file path=ppt/slides/_rels/slide28.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1" Type="http://schemas.openxmlformats.org/officeDocument/2006/relationships/notesSlide" Target="../notesSlides/notesSlide2.xml"/><Relationship Id="rId10" Type="http://schemas.openxmlformats.org/officeDocument/2006/relationships/slideLayout" Target="../slideLayouts/slideLayout14.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hyperlink" Target="https://nndl.github.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mathpix.com/"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emf"/><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mia.kaist.ac.kr/publications/rumor" TargetMode="External"/><Relationship Id="rId3" Type="http://schemas.openxmlformats.org/officeDocument/2006/relationships/hyperlink" Target="https://github.com/majingCUHK/Rumor_RvNN" TargetMode="External"/><Relationship Id="rId2" Type="http://schemas.openxmlformats.org/officeDocument/2006/relationships/hyperlink" Target="https://link.zhihu.com/?target=https%3A//github.com/thunlp/Chinese_Rumor_Dataset" TargetMode="External"/><Relationship Id="rId1" Type="http://schemas.openxmlformats.org/officeDocument/2006/relationships/hyperlink" Target="https://github.com/KaiDMML/FakeNews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1.emf"/><Relationship Id="rId1"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bilibili.com/video/BV15x411j7k6?from=search&amp;seid=18317593159350218692" TargetMode="External"/><Relationship Id="rId1" Type="http://schemas.openxmlformats.org/officeDocument/2006/relationships/hyperlink" Target="https://www.bilibili.com/video/BV1s7411U7Pr?from=search&amp;seid=18317593159350218692" TargetMode="Externa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bilibili.com/video/BV1iW411F7FC?from=search&amp;seid=14366149425990781859" TargetMode="External"/><Relationship Id="rId2" Type="http://schemas.openxmlformats.org/officeDocument/2006/relationships/hyperlink" Target="https://www.bilibili.com/video/BV1d7411w7hc?from=search&amp;seid=14366149425990781859" TargetMode="External"/><Relationship Id="rId1" Type="http://schemas.openxmlformats.org/officeDocument/2006/relationships/hyperlink" Target="https://www.bilibili.com/video/BV1Q4411H7fJ/?spm_id_from=333.788.videocard.0"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jmcauley.ucsd.edu/data/amazon/" TargetMode="Externa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archive.ics.uci.edu/ml/datasets.html" TargetMode="Externa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visualdata.io/" TargetMode="External"/><Relationship Id="rId2" Type="http://schemas.openxmlformats.org/officeDocument/2006/relationships/hyperlink" Target="https://github.com/awesomedata/awesome-public-datasets" TargetMode="External"/><Relationship Id="rId1" Type="http://schemas.openxmlformats.org/officeDocument/2006/relationships/hyperlink" Target="https://msropendata.com/" TargetMode="Externa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hyperlink" Target="http://3qeqpr26caki16dnhd19sv6by6v.wpengine.netdna-cdn.com/wp-content/uploads/2014/02/weka-explorer.png" TargetMode="External"/><Relationship Id="rId1" Type="http://schemas.openxmlformats.org/officeDocument/2006/relationships/hyperlink" Target="http://www.cs.waikato.ac.nz/ml/weka/" TargetMode="Externa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psiexp.ss.uci.edu/research/programs_data/toolbox.htm" TargetMode="External"/><Relationship Id="rId2" Type="http://schemas.openxmlformats.org/officeDocument/2006/relationships/hyperlink" Target="http://www.csie.ntu.edu.tw/~cjlin/libsvm/" TargetMode="External"/><Relationship Id="rId1" Type="http://schemas.openxmlformats.org/officeDocument/2006/relationships/hyperlink" Target="http://crfpp.sourceforge.net/" TargetMode="External"/></Relationships>
</file>

<file path=ppt/slides/_rels/slide8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www.nltk.org/" TargetMode="External"/><Relationship Id="rId5" Type="http://schemas.openxmlformats.org/officeDocument/2006/relationships/hyperlink" Target="http://www.tensorflow.org/" TargetMode="External"/><Relationship Id="rId4" Type="http://schemas.openxmlformats.org/officeDocument/2006/relationships/hyperlink" Target="https://www.csie.ntu.edu.tw/~cjlin/libsvm/" TargetMode="External"/><Relationship Id="rId3" Type="http://schemas.openxmlformats.org/officeDocument/2006/relationships/hyperlink" Target="http://mallet.cs.umass.edu/index.php/Main_Page" TargetMode="External"/><Relationship Id="rId2" Type="http://schemas.openxmlformats.org/officeDocument/2006/relationships/hyperlink" Target="http://gate.ac.uk/" TargetMode="External"/><Relationship Id="rId1" Type="http://schemas.openxmlformats.org/officeDocument/2006/relationships/hyperlink" Target="http://complingone.georgetown.edu/~linguist/compling.html"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clips/pattern" TargetMode="Externa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textblob.readthedocs.org/en/dev/" TargetMode="Externa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piskvorky/gensi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opennlp.apache.or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ml.berkeley.edu/blog/2017/02/04/tutorial-3/" TargetMode="External"/><Relationship Id="rId2" Type="http://schemas.openxmlformats.org/officeDocument/2006/relationships/hyperlink" Target="https://ml.berkeley.edu/blog/2016/12/24/tutorial-2/" TargetMode="External"/><Relationship Id="rId1" Type="http://schemas.openxmlformats.org/officeDocument/2006/relationships/hyperlink" Target="https://ml.berkeley.edu/blog/2016/11/06/tutorial-1" TargetMode="Externa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deeplearning4j.org/"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cs.toronto.edu/~kriz/cifar.html" TargetMode="Externa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mathpix.com/" TargetMode="External"/><Relationship Id="rId2" Type="http://schemas.openxmlformats.org/officeDocument/2006/relationships/hyperlink" Target="http://www.graphviz.org/" TargetMode="External"/><Relationship Id="rId1" Type="http://schemas.openxmlformats.org/officeDocument/2006/relationships/hyperlink" Target="https://scikit-learn.org/stable/"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emf"/></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emf"/><Relationship Id="rId1" Type="http://schemas.openxmlformats.org/officeDocument/2006/relationships/image" Target="../media/image44.emf"/></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914400" y="2130425"/>
            <a:ext cx="10363200" cy="1470025"/>
          </a:xfrm>
        </p:spPr>
        <p:txBody>
          <a:bodyPr/>
          <a:lstStyle/>
          <a:p>
            <a:pPr eaLnBrk="1" hangingPunct="1"/>
            <a:r>
              <a:rPr lang="zh-CN" altLang="en-US" sz="8000"/>
              <a:t>人工智能</a:t>
            </a:r>
            <a:endParaRPr lang="zh-CN" altLang="en-US" sz="8000"/>
          </a:p>
        </p:txBody>
      </p:sp>
      <p:sp>
        <p:nvSpPr>
          <p:cNvPr id="2" name="文本框 1"/>
          <p:cNvSpPr txBox="1"/>
          <p:nvPr/>
        </p:nvSpPr>
        <p:spPr>
          <a:xfrm>
            <a:off x="838200" y="4191000"/>
            <a:ext cx="10898505" cy="1568450"/>
          </a:xfrm>
          <a:prstGeom prst="rect">
            <a:avLst/>
          </a:prstGeom>
          <a:noFill/>
        </p:spPr>
        <p:txBody>
          <a:bodyPr wrap="square" rtlCol="0">
            <a:spAutoFit/>
          </a:bodyPr>
          <a:lstStyle/>
          <a:p>
            <a:r>
              <a:rPr lang="en-US" altLang="zh-CN" sz="3200" b="1" dirty="0">
                <a:solidFill>
                  <a:srgbClr val="C00000"/>
                </a:solidFill>
              </a:rPr>
              <a:t>1 </a:t>
            </a:r>
            <a:r>
              <a:rPr lang="zh-CN" altLang="en-US" sz="3200" b="1" dirty="0">
                <a:solidFill>
                  <a:srgbClr val="C00000"/>
                </a:solidFill>
              </a:rPr>
              <a:t>致谢：文中一些统计数据、插图等来源于互联网。同时，文中引用了一些学者的讲义、课件等资料。在此表示感谢。</a:t>
            </a:r>
            <a:endParaRPr lang="en-US" altLang="zh-CN" sz="3200" b="1" dirty="0">
              <a:solidFill>
                <a:srgbClr val="C00000"/>
              </a:solidFill>
            </a:endParaRPr>
          </a:p>
          <a:p>
            <a:r>
              <a:rPr lang="en-US" altLang="zh-CN" sz="3200" b="1" dirty="0">
                <a:solidFill>
                  <a:srgbClr val="C00000"/>
                </a:solidFill>
              </a:rPr>
              <a:t>2 </a:t>
            </a:r>
            <a:r>
              <a:rPr lang="zh-CN" altLang="en-US" sz="3200" b="1" dirty="0">
                <a:solidFill>
                  <a:srgbClr val="C00000"/>
                </a:solidFill>
              </a:rPr>
              <a:t>此学习资料仅限自己学习使用，严禁用于商业或</a:t>
            </a:r>
            <a:r>
              <a:rPr lang="zh-CN" altLang="en-US" sz="3200" b="1" dirty="0">
                <a:solidFill>
                  <a:srgbClr val="C00000"/>
                </a:solidFill>
              </a:rPr>
              <a:t>网络用途</a:t>
            </a:r>
            <a:endParaRPr lang="zh-CN" altLang="en-US" sz="3200" b="1"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i="0" dirty="0">
                <a:effectLst/>
                <a:latin typeface="Helvetica Neue"/>
              </a:rPr>
              <a:t>题目</a:t>
            </a:r>
            <a:r>
              <a:rPr lang="en-US" altLang="zh-CN" sz="3200" b="1" i="0" dirty="0">
                <a:effectLst/>
                <a:latin typeface="Helvetica Neue"/>
              </a:rPr>
              <a:t>6 </a:t>
            </a:r>
            <a:r>
              <a:rPr lang="zh-CN" altLang="en-US" sz="3200" b="1" i="0" dirty="0">
                <a:effectLst/>
                <a:latin typeface="Helvetica Neue"/>
              </a:rPr>
              <a:t>利用卷积神经网络对</a:t>
            </a:r>
            <a:r>
              <a:rPr lang="en-US" altLang="zh-CN" sz="3200" b="1" i="0" dirty="0">
                <a:effectLst/>
                <a:latin typeface="Helvetica Neue"/>
              </a:rPr>
              <a:t>CIFAR</a:t>
            </a:r>
            <a:r>
              <a:rPr lang="zh-CN" altLang="en-US" sz="3200" b="1" i="0" dirty="0">
                <a:effectLst/>
                <a:latin typeface="Helvetica Neue"/>
              </a:rPr>
              <a:t>数据集进行图像分类</a:t>
            </a:r>
            <a:br>
              <a:rPr lang="zh-CN" altLang="en-US" sz="3200" b="1" i="0" dirty="0">
                <a:effectLst/>
                <a:latin typeface="Helvetica Neue"/>
              </a:rPr>
            </a:br>
            <a:endParaRPr lang="zh-CN" altLang="en-US" sz="3200" dirty="0"/>
          </a:p>
        </p:txBody>
      </p:sp>
      <p:sp>
        <p:nvSpPr>
          <p:cNvPr id="3" name="内容占位符 2"/>
          <p:cNvSpPr>
            <a:spLocks noGrp="1"/>
          </p:cNvSpPr>
          <p:nvPr>
            <p:ph idx="1"/>
          </p:nvPr>
        </p:nvSpPr>
        <p:spPr/>
        <p:txBody>
          <a:bodyPr/>
          <a:lstStyle/>
          <a:p>
            <a:pPr algn="l">
              <a:buFont typeface="Arial" panose="020B0604020202020204" pitchFamily="34" charset="0"/>
              <a:buChar char="•"/>
            </a:pPr>
            <a:r>
              <a:rPr lang="zh-CN" altLang="en-US" sz="2400" b="0" i="0" dirty="0">
                <a:solidFill>
                  <a:srgbClr val="FF0000"/>
                </a:solidFill>
                <a:effectLst/>
                <a:latin typeface="Helvetica Neue"/>
              </a:rPr>
              <a:t>学习使用深度学习框架，包括但不限于：</a:t>
            </a:r>
            <a:r>
              <a:rPr lang="en-US" altLang="zh-CN" sz="2400" b="0" i="0" dirty="0" err="1">
                <a:solidFill>
                  <a:srgbClr val="FF0000"/>
                </a:solidFill>
                <a:effectLst/>
                <a:latin typeface="Helvetica Neue"/>
              </a:rPr>
              <a:t>tensorflow,pytorch</a:t>
            </a:r>
            <a:endParaRPr lang="en-US" altLang="zh-CN" sz="2400" b="0" i="0" dirty="0">
              <a:solidFill>
                <a:srgbClr val="FF0000"/>
              </a:solidFill>
              <a:effectLst/>
              <a:latin typeface="Helvetica Neue"/>
            </a:endParaRPr>
          </a:p>
          <a:p>
            <a:pPr algn="l">
              <a:buFont typeface="Arial" panose="020B0604020202020204" pitchFamily="34" charset="0"/>
              <a:buChar char="•"/>
            </a:pPr>
            <a:r>
              <a:rPr lang="zh-CN" altLang="en-US" sz="2400" b="0" i="0" dirty="0">
                <a:solidFill>
                  <a:srgbClr val="FF0000"/>
                </a:solidFill>
                <a:effectLst/>
                <a:latin typeface="Helvetica Neue"/>
              </a:rPr>
              <a:t>练习使用卷积神经网络做图像分类，写明必要</a:t>
            </a:r>
            <a:r>
              <a:rPr lang="en-US" altLang="zh-CN" sz="2400" b="0" i="0" dirty="0">
                <a:solidFill>
                  <a:srgbClr val="FF0000"/>
                </a:solidFill>
                <a:effectLst/>
                <a:latin typeface="Helvetica Neue"/>
              </a:rPr>
              <a:t>code</a:t>
            </a:r>
            <a:r>
              <a:rPr lang="zh-CN" altLang="en-US" sz="2400" b="0" i="0" dirty="0">
                <a:solidFill>
                  <a:srgbClr val="FF0000"/>
                </a:solidFill>
                <a:effectLst/>
                <a:latin typeface="Helvetica Neue"/>
              </a:rPr>
              <a:t>的注释。</a:t>
            </a:r>
            <a:endParaRPr lang="zh-CN" altLang="en-US" sz="2400" b="0" i="0" dirty="0">
              <a:solidFill>
                <a:srgbClr val="FF0000"/>
              </a:solidFill>
              <a:effectLst/>
              <a:latin typeface="Helvetica Neue"/>
            </a:endParaRPr>
          </a:p>
          <a:p>
            <a:pPr algn="l">
              <a:buFont typeface="Arial" panose="020B0604020202020204" pitchFamily="34" charset="0"/>
              <a:buChar char="•"/>
            </a:pPr>
            <a:r>
              <a:rPr lang="zh-CN" altLang="en-US" sz="2400" b="0" i="0" dirty="0">
                <a:solidFill>
                  <a:srgbClr val="FF0000"/>
                </a:solidFill>
                <a:effectLst/>
                <a:latin typeface="Helvetica Neue"/>
              </a:rPr>
              <a:t>结果展示为：</a:t>
            </a:r>
            <a:endParaRPr lang="zh-CN" altLang="en-US" sz="2400" b="0" i="0" dirty="0">
              <a:solidFill>
                <a:srgbClr val="FF0000"/>
              </a:solidFill>
              <a:effectLst/>
              <a:latin typeface="Helvetica Neue"/>
            </a:endParaRPr>
          </a:p>
          <a:p>
            <a:pPr marL="742950" lvl="1" indent="-285750" algn="l">
              <a:buFont typeface="Arial" panose="020B0604020202020204" pitchFamily="34" charset="0"/>
              <a:buChar char="•"/>
            </a:pPr>
            <a:r>
              <a:rPr lang="zh-CN" altLang="en-US" sz="2400" b="0" i="0" dirty="0">
                <a:solidFill>
                  <a:srgbClr val="FF0000"/>
                </a:solidFill>
                <a:effectLst/>
                <a:latin typeface="Helvetica Neue"/>
              </a:rPr>
              <a:t>构建数据集，搭建模型。</a:t>
            </a:r>
            <a:endParaRPr lang="zh-CN" altLang="en-US" sz="2400" b="0" i="0" dirty="0">
              <a:solidFill>
                <a:srgbClr val="FF0000"/>
              </a:solidFill>
              <a:effectLst/>
              <a:latin typeface="Helvetica Neue"/>
            </a:endParaRPr>
          </a:p>
          <a:p>
            <a:pPr algn="l">
              <a:buFont typeface="Arial" panose="020B0604020202020204" pitchFamily="34" charset="0"/>
              <a:buChar char="•"/>
            </a:pPr>
            <a:r>
              <a:rPr lang="en-US" altLang="zh-CN" sz="2400" b="0" i="0" dirty="0">
                <a:solidFill>
                  <a:srgbClr val="FF0000"/>
                </a:solidFill>
                <a:effectLst/>
                <a:latin typeface="Helvetica Neue"/>
              </a:rPr>
              <a:t>2.</a:t>
            </a:r>
            <a:r>
              <a:rPr lang="zh-CN" altLang="en-US" sz="2400" b="0" i="0" dirty="0">
                <a:solidFill>
                  <a:srgbClr val="FF0000"/>
                </a:solidFill>
                <a:effectLst/>
                <a:latin typeface="Helvetica Neue"/>
              </a:rPr>
              <a:t>模型训练和模型测试，需要在测试集合上测试所训练模型的准确度。画出训练中的</a:t>
            </a:r>
            <a:r>
              <a:rPr lang="en-US" altLang="zh-CN" sz="2400" b="0" i="0" dirty="0">
                <a:solidFill>
                  <a:srgbClr val="FF0000"/>
                </a:solidFill>
                <a:effectLst/>
                <a:latin typeface="Helvetica Neue"/>
              </a:rPr>
              <a:t>loss</a:t>
            </a:r>
            <a:r>
              <a:rPr lang="zh-CN" altLang="en-US" sz="2400" b="0" i="0" dirty="0">
                <a:solidFill>
                  <a:srgbClr val="FF0000"/>
                </a:solidFill>
                <a:effectLst/>
                <a:latin typeface="Helvetica Neue"/>
              </a:rPr>
              <a:t>变化曲线，展示出测试集合的分类准确度，并说明训练的超参数取值。</a:t>
            </a:r>
            <a:endParaRPr lang="zh-CN" altLang="en-US" sz="2400" b="0" i="0" dirty="0">
              <a:solidFill>
                <a:srgbClr val="FF0000"/>
              </a:solidFill>
              <a:effectLst/>
              <a:latin typeface="Helvetica Neue"/>
            </a:endParaRPr>
          </a:p>
          <a:p>
            <a:pPr marL="742950" lvl="1" indent="-285750" algn="l">
              <a:buFont typeface="Arial" panose="020B0604020202020204" pitchFamily="34" charset="0"/>
              <a:buChar char="•"/>
            </a:pPr>
            <a:r>
              <a:rPr lang="zh-CN" altLang="en-US" sz="2400" b="0" i="0" dirty="0">
                <a:solidFill>
                  <a:srgbClr val="FF0000"/>
                </a:solidFill>
                <a:effectLst/>
                <a:latin typeface="Helvetica Neue"/>
              </a:rPr>
              <a:t>模型展示。需要输入一张测试集图片判断输入什么类别；图片显示并将预测结果打印。</a:t>
            </a:r>
            <a:endParaRPr lang="zh-CN" altLang="en-US" sz="2400" b="0" i="0" dirty="0">
              <a:solidFill>
                <a:srgbClr val="FF0000"/>
              </a:solidFill>
              <a:effectLst/>
              <a:latin typeface="Helvetica Neue"/>
            </a:endParaRPr>
          </a:p>
          <a:p>
            <a:endParaRPr lang="zh-CN" altLang="en-US" sz="2400" dirty="0">
              <a:solidFill>
                <a:srgbClr val="FF00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6200"/>
            <a:ext cx="3910330" cy="527685"/>
          </a:xfrm>
        </p:spPr>
        <p:txBody>
          <a:bodyPr/>
          <a:lstStyle/>
          <a:p>
            <a:r>
              <a:rPr lang="en-US" altLang="zh-CN" dirty="0"/>
              <a:t>2020</a:t>
            </a:r>
            <a:r>
              <a:rPr lang="zh-CN" altLang="en-US" dirty="0"/>
              <a:t>年出版的新书</a:t>
            </a:r>
            <a:endParaRPr lang="zh-CN" altLang="en-US" dirty="0"/>
          </a:p>
        </p:txBody>
      </p:sp>
      <p:pic>
        <p:nvPicPr>
          <p:cNvPr id="4" name="图片 3"/>
          <p:cNvPicPr>
            <a:picLocks noChangeAspect="1"/>
          </p:cNvPicPr>
          <p:nvPr>
            <p:custDataLst>
              <p:tags r:id="rId1"/>
            </p:custDataLst>
          </p:nvPr>
        </p:nvPicPr>
        <p:blipFill>
          <a:blip r:embed="rId2"/>
          <a:stretch>
            <a:fillRect/>
          </a:stretch>
        </p:blipFill>
        <p:spPr>
          <a:xfrm>
            <a:off x="7543800" y="76200"/>
            <a:ext cx="4513615" cy="6858000"/>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143000" y="685800"/>
            <a:ext cx="4693285" cy="61277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标题 2"/>
          <p:cNvSpPr>
            <a:spLocks noGrp="1" noChangeArrowheads="1"/>
          </p:cNvSpPr>
          <p:nvPr>
            <p:ph type="title"/>
          </p:nvPr>
        </p:nvSpPr>
        <p:spPr/>
        <p:txBody>
          <a:bodyPr/>
          <a:lstStyle/>
          <a:p>
            <a:r>
              <a:rPr lang="zh-CN" altLang="en-US"/>
              <a:t>推荐课程</a:t>
            </a:r>
            <a:endParaRPr lang="zh-CN" altLang="en-US"/>
          </a:p>
        </p:txBody>
      </p:sp>
      <p:sp>
        <p:nvSpPr>
          <p:cNvPr id="103427" name="内容占位符 3"/>
          <p:cNvSpPr>
            <a:spLocks noGrp="1" noChangeArrowheads="1"/>
          </p:cNvSpPr>
          <p:nvPr>
            <p:ph sz="quarter" idx="1"/>
          </p:nvPr>
        </p:nvSpPr>
        <p:spPr>
          <a:xfrm>
            <a:off x="609600" y="1219200"/>
            <a:ext cx="10972800" cy="4937125"/>
          </a:xfrm>
        </p:spPr>
        <p:txBody>
          <a:bodyPr/>
          <a:lstStyle/>
          <a:p>
            <a:r>
              <a:rPr lang="zh-CN" altLang="en-US" sz="2400"/>
              <a:t>斯坦福大学</a:t>
            </a:r>
            <a:r>
              <a:rPr lang="en-US" altLang="zh-CN" sz="2400"/>
              <a:t>CS224d: Deep Learning for Natural Language Processing</a:t>
            </a:r>
            <a:endParaRPr lang="en-US" altLang="zh-CN" sz="2400"/>
          </a:p>
          <a:p>
            <a:pPr lvl="1"/>
            <a:r>
              <a:rPr lang="en-US" altLang="zh-CN" sz="2000"/>
              <a:t>http://cs224d.stanford.edu/</a:t>
            </a:r>
            <a:endParaRPr lang="en-US" altLang="zh-CN" sz="2000"/>
          </a:p>
          <a:p>
            <a:pPr lvl="1"/>
            <a:r>
              <a:rPr lang="en-US" altLang="zh-CN" sz="2000"/>
              <a:t>Richard Socher </a:t>
            </a:r>
            <a:r>
              <a:rPr lang="zh-CN" altLang="en-US" sz="2000"/>
              <a:t>主要讲解自然语言处理领域的各种深度学习模型</a:t>
            </a:r>
            <a:endParaRPr lang="zh-CN" altLang="en-US" sz="2000"/>
          </a:p>
          <a:p>
            <a:r>
              <a:rPr lang="zh-CN" altLang="en-US" sz="2400"/>
              <a:t>斯坦福大学</a:t>
            </a:r>
            <a:r>
              <a:rPr lang="en-US" altLang="zh-CN" sz="2400"/>
              <a:t>CS231n: Convolutional Neural Networks for Visual Recognition</a:t>
            </a:r>
            <a:endParaRPr lang="en-US" altLang="zh-CN" sz="2400"/>
          </a:p>
          <a:p>
            <a:pPr lvl="1"/>
            <a:r>
              <a:rPr lang="en-US" altLang="zh-CN" sz="2000"/>
              <a:t>http://cs231n.stanford.edu/</a:t>
            </a:r>
            <a:endParaRPr lang="en-US" altLang="zh-CN" sz="2000"/>
          </a:p>
          <a:p>
            <a:pPr lvl="1"/>
            <a:r>
              <a:rPr lang="en-US" altLang="zh-CN" sz="2000"/>
              <a:t>Fei-Fei Li Andrej Karpathy </a:t>
            </a:r>
            <a:r>
              <a:rPr lang="zh-CN" altLang="en-US" sz="2000"/>
              <a:t>主要讲解</a:t>
            </a:r>
            <a:r>
              <a:rPr lang="en-US" altLang="zh-CN" sz="2000"/>
              <a:t>CNN</a:t>
            </a:r>
            <a:r>
              <a:rPr lang="zh-CN" altLang="en-US" sz="2000"/>
              <a:t>、</a:t>
            </a:r>
            <a:r>
              <a:rPr lang="en-US" altLang="zh-CN" sz="2000"/>
              <a:t>RNN</a:t>
            </a:r>
            <a:r>
              <a:rPr lang="zh-CN" altLang="en-US" sz="2000"/>
              <a:t>在图像领域的应用</a:t>
            </a:r>
            <a:endParaRPr lang="en-US" altLang="zh-CN" sz="2000"/>
          </a:p>
          <a:p>
            <a:r>
              <a:rPr lang="zh-CN" altLang="en-US" sz="2400"/>
              <a:t>加州大学伯克利分校 </a:t>
            </a:r>
            <a:r>
              <a:rPr lang="en-US" altLang="zh-CN" sz="2400"/>
              <a:t>CS 294: Deep Reinforcement Learning</a:t>
            </a:r>
            <a:endParaRPr lang="en-US" altLang="zh-CN" sz="2400"/>
          </a:p>
          <a:p>
            <a:pPr lvl="1"/>
            <a:r>
              <a:rPr lang="en-US" altLang="zh-CN" sz="2000"/>
              <a:t>http://rail.eecs.berkeley.edu/deeprlcourse/</a:t>
            </a:r>
            <a:endParaRPr lang="zh-CN" altLang="en-US" sz="20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标题 1"/>
          <p:cNvSpPr>
            <a:spLocks noGrp="1" noChangeArrowheads="1"/>
          </p:cNvSpPr>
          <p:nvPr>
            <p:ph type="title"/>
          </p:nvPr>
        </p:nvSpPr>
        <p:spPr/>
        <p:txBody>
          <a:bodyPr/>
          <a:lstStyle/>
          <a:p>
            <a:r>
              <a:rPr lang="zh-CN" altLang="en-US"/>
              <a:t>推荐材料</a:t>
            </a:r>
            <a:endParaRPr lang="zh-CN" altLang="en-US"/>
          </a:p>
        </p:txBody>
      </p:sp>
      <p:sp>
        <p:nvSpPr>
          <p:cNvPr id="104451" name="内容占位符 2"/>
          <p:cNvSpPr>
            <a:spLocks noGrp="1" noChangeArrowheads="1"/>
          </p:cNvSpPr>
          <p:nvPr>
            <p:ph sz="quarter" idx="1"/>
          </p:nvPr>
        </p:nvSpPr>
        <p:spPr>
          <a:xfrm>
            <a:off x="609600" y="1219200"/>
            <a:ext cx="10972800" cy="4937125"/>
          </a:xfrm>
        </p:spPr>
        <p:txBody>
          <a:bodyPr/>
          <a:lstStyle/>
          <a:p>
            <a:r>
              <a:rPr lang="zh-CN" altLang="en-US"/>
              <a:t>林轩田</a:t>
            </a:r>
            <a:r>
              <a:rPr lang="en-US" altLang="zh-CN"/>
              <a:t>《</a:t>
            </a:r>
            <a:r>
              <a:rPr lang="zh-CN" altLang="en-US"/>
              <a:t>机器学习基石</a:t>
            </a:r>
            <a:r>
              <a:rPr lang="en-US" altLang="zh-CN"/>
              <a:t>》《</a:t>
            </a:r>
            <a:r>
              <a:rPr lang="zh-CN" altLang="en-US"/>
              <a:t>机器学习技法</a:t>
            </a:r>
            <a:r>
              <a:rPr lang="en-US" altLang="zh-CN"/>
              <a:t>》</a:t>
            </a:r>
            <a:endParaRPr lang="en-US" altLang="zh-CN"/>
          </a:p>
          <a:p>
            <a:pPr lvl="1"/>
            <a:r>
              <a:rPr lang="en-US" altLang="zh-CN"/>
              <a:t>https://www.csie.ntu.edu.tw/~htlin/mooc/</a:t>
            </a:r>
            <a:endParaRPr lang="en-US" altLang="zh-CN"/>
          </a:p>
          <a:p>
            <a:r>
              <a:rPr lang="zh-CN" altLang="en-US"/>
              <a:t>李宏毅</a:t>
            </a:r>
            <a:r>
              <a:rPr lang="en-US" altLang="zh-CN"/>
              <a:t>《1</a:t>
            </a:r>
            <a:r>
              <a:rPr lang="zh-CN" altLang="en-US"/>
              <a:t>天搞懂深度学习</a:t>
            </a:r>
            <a:r>
              <a:rPr lang="en-US" altLang="zh-CN"/>
              <a:t>》</a:t>
            </a:r>
            <a:endParaRPr lang="en-US" altLang="zh-CN"/>
          </a:p>
          <a:p>
            <a:pPr lvl="1"/>
            <a:r>
              <a:rPr lang="en-US" altLang="zh-CN"/>
              <a:t>http://speech.ee.ntu.edu.tw/~tlkagk/slide/Tutorial_HYLee_Deep.pptx</a:t>
            </a:r>
            <a:endParaRPr lang="en-US" altLang="zh-CN"/>
          </a:p>
          <a:p>
            <a:r>
              <a:rPr lang="zh-CN" altLang="en-US"/>
              <a:t>李宏毅</a:t>
            </a:r>
            <a:r>
              <a:rPr lang="en-US" altLang="zh-CN"/>
              <a:t>《Generative Adversarial Network (GAN)》</a:t>
            </a:r>
            <a:endParaRPr lang="en-US" altLang="zh-CN"/>
          </a:p>
          <a:p>
            <a:pPr lvl="1"/>
            <a:r>
              <a:rPr lang="en-US" altLang="zh-CN"/>
              <a:t>http://speech.ee.ntu.edu.tw/~tlkagk/slide/Tutorial_HYLee_GAN.pptx</a:t>
            </a:r>
            <a:endParaRPr lang="en-US" altLang="zh-CN"/>
          </a:p>
          <a:p>
            <a:endParaRPr lang="en-US" altLang="zh-CN"/>
          </a:p>
          <a:p>
            <a:endParaRPr lang="en-US" altLang="zh-CN"/>
          </a:p>
          <a:p>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标题 1"/>
          <p:cNvSpPr>
            <a:spLocks noGrp="1" noChangeArrowheads="1"/>
          </p:cNvSpPr>
          <p:nvPr>
            <p:ph type="title"/>
          </p:nvPr>
        </p:nvSpPr>
        <p:spPr/>
        <p:txBody>
          <a:bodyPr/>
          <a:lstStyle/>
          <a:p>
            <a:r>
              <a:rPr lang="zh-CN" altLang="en-US"/>
              <a:t>顶会论文</a:t>
            </a:r>
            <a:endParaRPr lang="zh-CN" altLang="en-US"/>
          </a:p>
        </p:txBody>
      </p:sp>
      <p:sp>
        <p:nvSpPr>
          <p:cNvPr id="105475" name="内容占位符 2"/>
          <p:cNvSpPr>
            <a:spLocks noGrp="1" noChangeArrowheads="1"/>
          </p:cNvSpPr>
          <p:nvPr>
            <p:ph sz="quarter" idx="1"/>
          </p:nvPr>
        </p:nvSpPr>
        <p:spPr>
          <a:xfrm>
            <a:off x="609600" y="1219200"/>
            <a:ext cx="10972800" cy="4937125"/>
          </a:xfrm>
        </p:spPr>
        <p:txBody>
          <a:bodyPr/>
          <a:lstStyle/>
          <a:p>
            <a:r>
              <a:rPr lang="en-US" altLang="zh-CN" dirty="0"/>
              <a:t>AAAI</a:t>
            </a:r>
            <a:r>
              <a:rPr lang="zh-CN" altLang="en-US" dirty="0"/>
              <a:t>、</a:t>
            </a:r>
            <a:r>
              <a:rPr lang="en-US" altLang="zh-CN" dirty="0"/>
              <a:t>IJCAI</a:t>
            </a:r>
            <a:endParaRPr lang="en-US" altLang="zh-CN" dirty="0"/>
          </a:p>
          <a:p>
            <a:r>
              <a:rPr lang="en-US" altLang="zh-CN" dirty="0"/>
              <a:t>ACL</a:t>
            </a:r>
            <a:r>
              <a:rPr lang="zh-CN" altLang="en-US" dirty="0"/>
              <a:t>、</a:t>
            </a:r>
            <a:r>
              <a:rPr lang="en-US" altLang="zh-CN" dirty="0"/>
              <a:t>EMNLP</a:t>
            </a:r>
            <a:endParaRPr lang="en-US" altLang="zh-CN" dirty="0"/>
          </a:p>
          <a:p>
            <a:r>
              <a:rPr lang="en-US" altLang="zh-CN" dirty="0"/>
              <a:t>NIPS</a:t>
            </a:r>
            <a:r>
              <a:rPr lang="zh-CN" altLang="en-US" dirty="0"/>
              <a:t>、 </a:t>
            </a:r>
            <a:r>
              <a:rPr lang="en-US" altLang="zh-CN" dirty="0"/>
              <a:t>CVPR</a:t>
            </a:r>
            <a:r>
              <a:rPr lang="zh-CN" altLang="en-US" dirty="0"/>
              <a:t>、</a:t>
            </a:r>
            <a:r>
              <a:rPr lang="en-US" altLang="zh-CN" dirty="0"/>
              <a:t>ICCV</a:t>
            </a:r>
            <a:endParaRPr lang="en-US" altLang="zh-CN" dirty="0"/>
          </a:p>
          <a:p>
            <a:r>
              <a:rPr lang="en-US" altLang="zh-CN" dirty="0"/>
              <a:t>WWW</a:t>
            </a:r>
            <a:r>
              <a:rPr lang="zh-CN" altLang="en-US" dirty="0"/>
              <a:t>、</a:t>
            </a:r>
            <a:r>
              <a:rPr lang="en-US" altLang="zh-CN" dirty="0"/>
              <a:t>KDD</a:t>
            </a:r>
            <a:endParaRPr lang="en-US" altLang="zh-CN" dirty="0"/>
          </a:p>
          <a:p>
            <a:r>
              <a:rPr lang="en-US" altLang="zh-CN" dirty="0"/>
              <a:t>SIGIR</a:t>
            </a:r>
            <a:r>
              <a:rPr lang="zh-CN" altLang="en-US" dirty="0"/>
              <a:t>、</a:t>
            </a:r>
            <a:r>
              <a:rPr lang="en-US" altLang="zh-CN" dirty="0"/>
              <a:t>WSDM</a:t>
            </a:r>
            <a:endParaRPr lang="en-US" altLang="zh-CN" dirty="0"/>
          </a:p>
          <a:p>
            <a:r>
              <a:rPr lang="en-US" altLang="zh-CN" dirty="0"/>
              <a:t>ICLR</a:t>
            </a:r>
            <a:r>
              <a:rPr lang="zh-CN" altLang="en-US" dirty="0"/>
              <a:t>、</a:t>
            </a:r>
            <a:r>
              <a:rPr lang="en-US" altLang="zh-CN" dirty="0"/>
              <a:t>ICML</a:t>
            </a:r>
            <a:endParaRPr lang="en-US" altLang="zh-CN"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标题 1"/>
          <p:cNvSpPr>
            <a:spLocks noGrp="1" noChangeArrowheads="1"/>
          </p:cNvSpPr>
          <p:nvPr>
            <p:ph type="title"/>
          </p:nvPr>
        </p:nvSpPr>
        <p:spPr>
          <a:xfrm>
            <a:off x="1905000" y="838200"/>
            <a:ext cx="8229600" cy="1143000"/>
          </a:xfrm>
        </p:spPr>
        <p:txBody>
          <a:bodyPr/>
          <a:lstStyle/>
          <a:p>
            <a:r>
              <a:rPr lang="en-US" altLang="zh-CN"/>
              <a:t>Part II</a:t>
            </a:r>
            <a:endParaRPr lang="zh-CN" altLang="en-US"/>
          </a:p>
        </p:txBody>
      </p:sp>
      <p:sp>
        <p:nvSpPr>
          <p:cNvPr id="4" name="矩形 3"/>
          <p:cNvSpPr/>
          <p:nvPr/>
        </p:nvSpPr>
        <p:spPr>
          <a:xfrm>
            <a:off x="2057400" y="2286000"/>
            <a:ext cx="7315200" cy="2308225"/>
          </a:xfrm>
          <a:prstGeom prst="rect">
            <a:avLst/>
          </a:prstGeom>
        </p:spPr>
        <p:txBody>
          <a:bodyPr>
            <a:spAutoFit/>
          </a:bodyPr>
          <a:lstStyle/>
          <a:p>
            <a:pPr marL="742950" indent="-742950" eaLnBrk="1" hangingPunct="1">
              <a:buFont typeface="+mj-lt"/>
              <a:buAutoNum type="arabicPeriod"/>
              <a:defRPr/>
            </a:pPr>
            <a:r>
              <a:rPr lang="zh-CN" altLang="en-US" sz="3600" b="1" dirty="0">
                <a:solidFill>
                  <a:srgbClr val="FF0000"/>
                </a:solidFill>
                <a:latin typeface="+mj-lt"/>
                <a:ea typeface="+mj-ea"/>
                <a:cs typeface="+mj-cs"/>
              </a:rPr>
              <a:t>什么是人工智能（</a:t>
            </a:r>
            <a:r>
              <a:rPr lang="en-US" altLang="zh-CN" sz="3600" b="1" dirty="0">
                <a:solidFill>
                  <a:srgbClr val="FF0000"/>
                </a:solidFill>
                <a:latin typeface="+mj-lt"/>
                <a:ea typeface="+mj-ea"/>
                <a:cs typeface="+mj-cs"/>
              </a:rPr>
              <a:t>AI）</a:t>
            </a:r>
            <a:endParaRPr lang="en-US" altLang="zh-CN" sz="3600" b="1" dirty="0">
              <a:solidFill>
                <a:srgbClr val="FF0000"/>
              </a:solidFill>
              <a:latin typeface="+mj-lt"/>
              <a:ea typeface="+mj-ea"/>
              <a:cs typeface="+mj-cs"/>
            </a:endParaRPr>
          </a:p>
          <a:p>
            <a:pPr marL="742950" indent="-742950" eaLnBrk="1" hangingPunct="1">
              <a:buFont typeface="+mj-lt"/>
              <a:buAutoNum type="arabicPeriod"/>
              <a:defRPr/>
            </a:pPr>
            <a:r>
              <a:rPr lang="zh-CN" altLang="en-US" sz="3600" b="1" dirty="0">
                <a:solidFill>
                  <a:srgbClr val="FF0000"/>
                </a:solidFill>
                <a:latin typeface="+mj-lt"/>
                <a:ea typeface="+mj-ea"/>
                <a:cs typeface="+mj-cs"/>
              </a:rPr>
              <a:t>人工智能的基础</a:t>
            </a:r>
            <a:endParaRPr lang="zh-CN" altLang="en-US" sz="3600" b="1" dirty="0">
              <a:solidFill>
                <a:srgbClr val="FF0000"/>
              </a:solidFill>
              <a:latin typeface="+mj-lt"/>
              <a:ea typeface="+mj-ea"/>
              <a:cs typeface="+mj-cs"/>
            </a:endParaRPr>
          </a:p>
          <a:p>
            <a:pPr marL="742950" indent="-742950" eaLnBrk="1" hangingPunct="1">
              <a:buFont typeface="+mj-lt"/>
              <a:buAutoNum type="arabicPeriod"/>
              <a:defRPr/>
            </a:pPr>
            <a:r>
              <a:rPr lang="zh-CN" altLang="en-US" sz="3600" b="1" dirty="0">
                <a:solidFill>
                  <a:srgbClr val="FF0000"/>
                </a:solidFill>
                <a:latin typeface="+mj-lt"/>
                <a:ea typeface="+mj-ea"/>
                <a:cs typeface="+mj-cs"/>
              </a:rPr>
              <a:t>人工智能的历史</a:t>
            </a:r>
            <a:endParaRPr lang="zh-CN" altLang="en-US" sz="3600" b="1" dirty="0">
              <a:solidFill>
                <a:srgbClr val="FF0000"/>
              </a:solidFill>
              <a:latin typeface="+mj-lt"/>
              <a:ea typeface="+mj-ea"/>
              <a:cs typeface="+mj-cs"/>
            </a:endParaRPr>
          </a:p>
          <a:p>
            <a:pPr marL="742950" indent="-742950" eaLnBrk="1" hangingPunct="1">
              <a:buFont typeface="+mj-lt"/>
              <a:buAutoNum type="arabicPeriod"/>
              <a:defRPr/>
            </a:pPr>
            <a:r>
              <a:rPr lang="zh-CN" altLang="en-US" sz="3600" b="1" dirty="0">
                <a:solidFill>
                  <a:srgbClr val="FF0000"/>
                </a:solidFill>
                <a:latin typeface="+mj-lt"/>
                <a:ea typeface="+mj-ea"/>
                <a:cs typeface="+mj-cs"/>
              </a:rPr>
              <a:t>展望</a:t>
            </a:r>
            <a:endParaRPr lang="zh-CN" altLang="en-US" sz="3600" b="1" dirty="0">
              <a:solidFill>
                <a:srgbClr val="FF0000"/>
              </a:solidFill>
              <a:latin typeface="+mj-lt"/>
              <a:ea typeface="+mj-ea"/>
              <a:cs typeface="+mj-c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p:txBody>
          <a:bodyPr/>
          <a:lstStyle/>
          <a:p>
            <a:pPr eaLnBrk="1" hangingPunct="1"/>
            <a:r>
              <a:rPr lang="en-US" altLang="zh-CN" sz="3200"/>
              <a:t>0 </a:t>
            </a:r>
            <a:r>
              <a:rPr lang="zh-CN" altLang="en-US" sz="3200"/>
              <a:t>概要</a:t>
            </a:r>
            <a:r>
              <a:rPr lang="en-US" altLang="zh-CN" sz="3200"/>
              <a:t>: </a:t>
            </a:r>
            <a:r>
              <a:rPr lang="zh-CN" altLang="en-US" sz="3200"/>
              <a:t>定义</a:t>
            </a:r>
            <a:r>
              <a:rPr lang="en-US" altLang="zh-CN" sz="3200"/>
              <a:t>AI</a:t>
            </a:r>
            <a:r>
              <a:rPr lang="zh-CN" altLang="en-US" sz="3200"/>
              <a:t>并建立其文化背景</a:t>
            </a:r>
            <a:endParaRPr lang="en-US" altLang="zh-CN" sz="3200"/>
          </a:p>
        </p:txBody>
      </p:sp>
      <p:sp>
        <p:nvSpPr>
          <p:cNvPr id="107523" name="Rectangle 3"/>
          <p:cNvSpPr>
            <a:spLocks noGrp="1" noChangeArrowheads="1"/>
          </p:cNvSpPr>
          <p:nvPr>
            <p:ph type="body" idx="4294967295"/>
          </p:nvPr>
        </p:nvSpPr>
        <p:spPr>
          <a:xfrm>
            <a:off x="1774825" y="2060575"/>
            <a:ext cx="8893175" cy="4114800"/>
          </a:xfrm>
        </p:spPr>
        <p:txBody>
          <a:bodyPr/>
          <a:lstStyle/>
          <a:p>
            <a:pPr eaLnBrk="1" hangingPunct="1"/>
            <a:r>
              <a:rPr lang="zh-CN" altLang="en-US"/>
              <a:t>不同人会对</a:t>
            </a:r>
            <a:r>
              <a:rPr lang="en-US" altLang="zh-CN"/>
              <a:t>AI</a:t>
            </a:r>
            <a:r>
              <a:rPr lang="zh-CN" altLang="en-US"/>
              <a:t>有不同的思考。两个问题：</a:t>
            </a:r>
            <a:endParaRPr lang="en-US" altLang="zh-CN"/>
          </a:p>
          <a:p>
            <a:pPr lvl="1" eaLnBrk="1" hangingPunct="1"/>
            <a:r>
              <a:rPr lang="zh-CN" altLang="en-US"/>
              <a:t>你关心的是思考还是行为？</a:t>
            </a:r>
            <a:endParaRPr lang="en-US" altLang="zh-CN"/>
          </a:p>
          <a:p>
            <a:pPr lvl="1" eaLnBrk="1" hangingPunct="1"/>
            <a:r>
              <a:rPr lang="zh-CN" altLang="en-US"/>
              <a:t>你希望以人为模型还是按照理想标准工作？</a:t>
            </a:r>
            <a:endParaRPr lang="en-US" altLang="zh-CN"/>
          </a:p>
          <a:p>
            <a:pPr eaLnBrk="1" hangingPunct="1"/>
            <a:r>
              <a:rPr lang="zh-CN" altLang="en-US"/>
              <a:t>智能主要与理性活动相关。</a:t>
            </a:r>
            <a:endParaRPr lang="en-US" altLang="zh-CN"/>
          </a:p>
          <a:p>
            <a:pPr lvl="1" eaLnBrk="1" hangingPunct="1"/>
            <a:r>
              <a:rPr lang="zh-CN" altLang="en-US"/>
              <a:t>理想地，</a:t>
            </a:r>
            <a:r>
              <a:rPr lang="en-US" altLang="zh-CN"/>
              <a:t>Agent</a:t>
            </a:r>
            <a:r>
              <a:rPr lang="zh-CN" altLang="en-US"/>
              <a:t>要采取一个环境中最好的可能行动。</a:t>
            </a:r>
            <a:endParaRPr lang="en-US" altLang="zh-CN"/>
          </a:p>
          <a:p>
            <a:pPr lvl="1" eaLnBrk="1" hangingPunct="1"/>
            <a:r>
              <a:rPr lang="zh-CN" altLang="en-US"/>
              <a:t>研究如何建造在这个意义上具备智能的</a:t>
            </a:r>
            <a:r>
              <a:rPr lang="en-US" altLang="zh-CN"/>
              <a:t>Agent</a:t>
            </a:r>
            <a:r>
              <a:rPr lang="zh-CN" altLang="en-US"/>
              <a:t>的问题</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内容占位符 2"/>
          <p:cNvSpPr>
            <a:spLocks noGrp="1" noChangeArrowheads="1"/>
          </p:cNvSpPr>
          <p:nvPr>
            <p:ph idx="4294967295"/>
          </p:nvPr>
        </p:nvSpPr>
        <p:spPr>
          <a:xfrm>
            <a:off x="1752600" y="1524000"/>
            <a:ext cx="8807450" cy="4608513"/>
          </a:xfrm>
        </p:spPr>
        <p:txBody>
          <a:bodyPr/>
          <a:lstStyle/>
          <a:p>
            <a:pPr eaLnBrk="1" hangingPunct="1"/>
            <a:r>
              <a:rPr lang="zh-CN" altLang="en-US"/>
              <a:t>哲学家考虑的思想是意识在某些方面像机器一样工作，使得</a:t>
            </a:r>
            <a:r>
              <a:rPr lang="en-US" altLang="zh-CN"/>
              <a:t>AI</a:t>
            </a:r>
            <a:r>
              <a:rPr lang="zh-CN" altLang="en-US"/>
              <a:t>成为可能</a:t>
            </a:r>
            <a:endParaRPr lang="en-US" altLang="zh-CN"/>
          </a:p>
          <a:p>
            <a:pPr lvl="1" eaLnBrk="1" hangingPunct="1"/>
            <a:r>
              <a:rPr lang="zh-CN" altLang="en-US"/>
              <a:t>意识对用某种内在语言编码的知识进行操作</a:t>
            </a:r>
            <a:endParaRPr lang="en-US" altLang="zh-CN"/>
          </a:p>
          <a:p>
            <a:pPr lvl="1" eaLnBrk="1" hangingPunct="1"/>
            <a:r>
              <a:rPr lang="zh-CN" altLang="en-US"/>
              <a:t>思维用来选择采取什么行动。</a:t>
            </a:r>
            <a:endParaRPr lang="en-US" altLang="zh-CN"/>
          </a:p>
          <a:p>
            <a:pPr eaLnBrk="1" hangingPunct="1"/>
            <a:r>
              <a:rPr lang="zh-CN" altLang="en-US"/>
              <a:t>数学家提供了处理确定性的逻辑命题或者不确定性的、概率的命题的工具</a:t>
            </a:r>
            <a:endParaRPr lang="en-US" altLang="zh-CN"/>
          </a:p>
          <a:p>
            <a:pPr lvl="1" eaLnBrk="1" hangingPunct="1"/>
            <a:r>
              <a:rPr lang="zh-CN" altLang="en-US"/>
              <a:t>设定了对计算的理解和对算法进行推理的基础。</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内容占位符 2"/>
          <p:cNvSpPr>
            <a:spLocks noGrp="1" noChangeArrowheads="1"/>
          </p:cNvSpPr>
          <p:nvPr>
            <p:ph idx="4294967295"/>
          </p:nvPr>
        </p:nvSpPr>
        <p:spPr>
          <a:xfrm>
            <a:off x="1828800" y="1447800"/>
            <a:ext cx="8839200" cy="4684713"/>
          </a:xfrm>
        </p:spPr>
        <p:txBody>
          <a:bodyPr/>
          <a:lstStyle/>
          <a:p>
            <a:pPr eaLnBrk="1" hangingPunct="1"/>
            <a:r>
              <a:rPr lang="zh-CN" altLang="en-US"/>
              <a:t>经济学家形式化了为决策制定者提供最大化期望结果的决策问题。</a:t>
            </a:r>
            <a:endParaRPr lang="en-US" altLang="zh-CN"/>
          </a:p>
          <a:p>
            <a:pPr eaLnBrk="1" hangingPunct="1"/>
            <a:r>
              <a:rPr lang="zh-CN" altLang="en-US"/>
              <a:t>心理学家采用了认为人与动物是信息处理机的思想。</a:t>
            </a:r>
            <a:endParaRPr lang="en-US" altLang="zh-CN"/>
          </a:p>
          <a:p>
            <a:pPr eaLnBrk="1" hangingPunct="1"/>
            <a:r>
              <a:rPr lang="zh-CN" altLang="en-US"/>
              <a:t>语言学家们说明了语言的使用符合这个模型。</a:t>
            </a:r>
            <a:endParaRPr lang="en-US" altLang="zh-CN"/>
          </a:p>
          <a:p>
            <a:pPr eaLnBrk="1" hangingPunct="1"/>
            <a:r>
              <a:rPr lang="zh-CN" altLang="en-US"/>
              <a:t>计算机工程师提供了装置，使</a:t>
            </a:r>
            <a:r>
              <a:rPr lang="en-US" altLang="zh-CN"/>
              <a:t>AI</a:t>
            </a:r>
            <a:r>
              <a:rPr lang="zh-CN" altLang="en-US"/>
              <a:t>应用成为可能</a:t>
            </a:r>
            <a:endParaRPr lang="en-US" altLang="zh-CN"/>
          </a:p>
          <a:p>
            <a:pPr lvl="1" eaLnBrk="1" hangingPunct="1"/>
            <a:r>
              <a:rPr lang="en-US" altLang="zh-CN"/>
              <a:t>AI</a:t>
            </a:r>
            <a:r>
              <a:rPr lang="zh-CN" altLang="en-US"/>
              <a:t>离开计算机是无法工作的。</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内容占位符 2"/>
          <p:cNvSpPr>
            <a:spLocks noGrp="1" noChangeArrowheads="1"/>
          </p:cNvSpPr>
          <p:nvPr>
            <p:ph idx="4294967295"/>
          </p:nvPr>
        </p:nvSpPr>
        <p:spPr>
          <a:xfrm>
            <a:off x="838200" y="1371600"/>
            <a:ext cx="10591800" cy="4525963"/>
          </a:xfrm>
        </p:spPr>
        <p:txBody>
          <a:bodyPr/>
          <a:lstStyle/>
          <a:p>
            <a:pPr eaLnBrk="1" hangingPunct="1"/>
            <a:r>
              <a:rPr lang="zh-CN" altLang="en-US"/>
              <a:t>控制论处理的是如何设计在环境的反馈基础上最优化工作的设备。</a:t>
            </a:r>
            <a:endParaRPr lang="en-US" altLang="zh-CN"/>
          </a:p>
          <a:p>
            <a:pPr lvl="1" eaLnBrk="1" hangingPunct="1"/>
            <a:r>
              <a:rPr lang="zh-CN" altLang="en-US"/>
              <a:t>初始时，控制论的数学工具与</a:t>
            </a:r>
            <a:r>
              <a:rPr lang="en-US" altLang="zh-CN"/>
              <a:t>AI</a:t>
            </a:r>
            <a:r>
              <a:rPr lang="zh-CN" altLang="en-US"/>
              <a:t>相当不同，但是领域间正愈来愈接近。</a:t>
            </a:r>
            <a:endParaRPr lang="en-US" altLang="zh-CN"/>
          </a:p>
          <a:p>
            <a:pPr eaLnBrk="1" hangingPunct="1"/>
            <a:r>
              <a:rPr lang="en-US" altLang="zh-CN"/>
              <a:t>AI</a:t>
            </a:r>
            <a:r>
              <a:rPr lang="zh-CN" altLang="en-US"/>
              <a:t>的历史有许多从成功到错误的乐观，进而导致丧失热情和资金的循环，还有很多循环，引进新的创新方法再系统地提炼出最好的思想。</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内容占位符 2"/>
          <p:cNvSpPr>
            <a:spLocks noGrp="1" noChangeArrowheads="1"/>
          </p:cNvSpPr>
          <p:nvPr>
            <p:ph idx="4294967295"/>
          </p:nvPr>
        </p:nvSpPr>
        <p:spPr/>
        <p:txBody>
          <a:bodyPr/>
          <a:lstStyle/>
          <a:p>
            <a:pPr eaLnBrk="1" hangingPunct="1"/>
            <a:r>
              <a:rPr lang="en-US" altLang="zh-CN"/>
              <a:t>AI</a:t>
            </a:r>
            <a:r>
              <a:rPr lang="zh-CN" altLang="en-US"/>
              <a:t>在过去几十年间取得了巨大的进步</a:t>
            </a:r>
            <a:endParaRPr lang="en-US" altLang="zh-CN"/>
          </a:p>
          <a:p>
            <a:pPr eaLnBrk="1" hangingPunct="1"/>
            <a:r>
              <a:rPr lang="zh-CN" altLang="en-US"/>
              <a:t>展望新智能时代，伴随着大数据、类脑计算、深度学习等技术的发展，人工智能的浪潮又一次掀起。目前</a:t>
            </a:r>
            <a:r>
              <a:rPr lang="en-US" altLang="zh-CN"/>
              <a:t>IT</a:t>
            </a:r>
            <a:r>
              <a:rPr lang="zh-CN" altLang="en-US"/>
              <a:t>和互联网</a:t>
            </a:r>
            <a:r>
              <a:rPr lang="en-US" altLang="zh-CN"/>
              <a:t>+</a:t>
            </a:r>
            <a:r>
              <a:rPr lang="zh-CN" altLang="en-US"/>
              <a:t>领域几乎所有的主题和热点都会</a:t>
            </a:r>
            <a:r>
              <a:rPr lang="en-US" altLang="zh-CN"/>
              <a:t>AI</a:t>
            </a:r>
            <a:r>
              <a:rPr lang="zh-CN" altLang="en-US"/>
              <a:t>有关系。</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题目</a:t>
            </a:r>
            <a:r>
              <a:rPr lang="en-US" altLang="zh-CN" dirty="0"/>
              <a:t>7 </a:t>
            </a:r>
            <a:r>
              <a:rPr lang="zh-CN" altLang="en-US" dirty="0"/>
              <a:t>自定</a:t>
            </a:r>
            <a:endParaRPr lang="zh-CN" altLang="en-US" dirty="0"/>
          </a:p>
        </p:txBody>
      </p:sp>
      <p:sp>
        <p:nvSpPr>
          <p:cNvPr id="4" name="内容占位符 3"/>
          <p:cNvSpPr>
            <a:spLocks noGrp="1"/>
          </p:cNvSpPr>
          <p:nvPr>
            <p:ph idx="1"/>
          </p:nvPr>
        </p:nvSpPr>
        <p:spPr/>
        <p:txBody>
          <a:bodyPr/>
          <a:lstStyle/>
          <a:p>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a:t>1 </a:t>
            </a:r>
            <a:r>
              <a:rPr lang="zh-CN" altLang="en-US"/>
              <a:t>什么是</a:t>
            </a:r>
            <a:r>
              <a:rPr lang="en-US" altLang="zh-CN"/>
              <a:t>AI</a:t>
            </a:r>
            <a:r>
              <a:rPr lang="zh-CN" altLang="en-US"/>
              <a:t>？</a:t>
            </a:r>
            <a:endParaRPr lang="en-US" altLang="zh-CN"/>
          </a:p>
        </p:txBody>
      </p:sp>
      <p:sp>
        <p:nvSpPr>
          <p:cNvPr id="112643" name="内容占位符 3"/>
          <p:cNvSpPr>
            <a:spLocks noGrp="1" noChangeArrowheads="1"/>
          </p:cNvSpPr>
          <p:nvPr>
            <p:ph idx="1"/>
          </p:nvPr>
        </p:nvSpPr>
        <p:spPr>
          <a:xfrm>
            <a:off x="446088" y="1455738"/>
            <a:ext cx="5878512" cy="4953000"/>
          </a:xfrm>
        </p:spPr>
        <p:txBody>
          <a:bodyPr/>
          <a:lstStyle/>
          <a:p>
            <a:r>
              <a:rPr lang="zh-CN" altLang="en-US" sz="2400">
                <a:latin typeface="宋体" panose="02010600030101010101" pitchFamily="2" charset="-122"/>
              </a:rPr>
              <a:t>人工智能</a:t>
            </a:r>
            <a:r>
              <a:rPr lang="en-US" altLang="zh-CN" sz="2400">
                <a:latin typeface="宋体" panose="02010600030101010101" pitchFamily="2" charset="-122"/>
              </a:rPr>
              <a:t>( Artificial Intelligence)</a:t>
            </a:r>
            <a:r>
              <a:rPr lang="zh-CN" altLang="en-US" sz="2400">
                <a:latin typeface="宋体" panose="02010600030101010101" pitchFamily="2" charset="-122"/>
              </a:rPr>
              <a:t> 是研究、开发用于模拟、延伸和扩展人的智能的理论、方法、技术及应用系统的一门新的技术科学。</a:t>
            </a:r>
            <a:endParaRPr lang="en-US" altLang="zh-CN" sz="2400">
              <a:latin typeface="宋体" panose="02010600030101010101" pitchFamily="2" charset="-122"/>
            </a:endParaRPr>
          </a:p>
          <a:p>
            <a:r>
              <a:rPr lang="zh-CN" altLang="en-US" sz="2400">
                <a:latin typeface="宋体" panose="02010600030101010101" pitchFamily="2" charset="-122"/>
              </a:rPr>
              <a:t>它企图了解智能的实质，并生产出一种新的能以人类智能相似的方式做出反应的智能机器，该领域的研究包括机器人、语言识别、图像识别、自然语言处理和专家系统等。</a:t>
            </a:r>
            <a:endParaRPr lang="en-US" altLang="zh-CN" sz="2400">
              <a:latin typeface="宋体" panose="02010600030101010101" pitchFamily="2" charset="-122"/>
            </a:endParaRPr>
          </a:p>
          <a:p>
            <a:r>
              <a:rPr lang="zh-CN" altLang="en-US" sz="2400">
                <a:latin typeface="宋体" panose="02010600030101010101" pitchFamily="2" charset="-122"/>
              </a:rPr>
              <a:t>人工智能是对人的意识、思维的信息过程的模拟。人工智能不是人的智能，但能像人那样思考、也可能超过人的智能。 </a:t>
            </a:r>
            <a:endParaRPr lang="zh-CN" altLang="en-US" sz="2400">
              <a:latin typeface="宋体" panose="02010600030101010101" pitchFamily="2" charset="-122"/>
            </a:endParaRPr>
          </a:p>
          <a:p>
            <a:endParaRPr lang="zh-CN" altLang="en-US">
              <a:latin typeface="宋体" panose="02010600030101010101" pitchFamily="2" charset="-122"/>
            </a:endParaRPr>
          </a:p>
        </p:txBody>
      </p:sp>
      <p:pic>
        <p:nvPicPr>
          <p:cNvPr id="112644"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1981200"/>
            <a:ext cx="548640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a:t>1 </a:t>
            </a:r>
            <a:r>
              <a:rPr lang="zh-CN" altLang="en-US"/>
              <a:t>什么是</a:t>
            </a:r>
            <a:r>
              <a:rPr lang="en-US" altLang="zh-CN"/>
              <a:t>AI</a:t>
            </a:r>
            <a:r>
              <a:rPr lang="zh-CN" altLang="en-US"/>
              <a:t>？</a:t>
            </a:r>
            <a:endParaRPr lang="en-US" altLang="zh-CN"/>
          </a:p>
        </p:txBody>
      </p:sp>
      <p:sp>
        <p:nvSpPr>
          <p:cNvPr id="114691" name="Rectangle 3"/>
          <p:cNvSpPr>
            <a:spLocks noGrp="1" noChangeArrowheads="1"/>
          </p:cNvSpPr>
          <p:nvPr>
            <p:ph type="body" idx="1"/>
          </p:nvPr>
        </p:nvSpPr>
        <p:spPr>
          <a:xfrm>
            <a:off x="1752600" y="2057400"/>
            <a:ext cx="8650288" cy="4038600"/>
          </a:xfrm>
        </p:spPr>
        <p:txBody>
          <a:bodyPr/>
          <a:lstStyle/>
          <a:p>
            <a:pPr eaLnBrk="1" hangingPunct="1"/>
            <a:r>
              <a:rPr lang="en-US" altLang="zh-CN"/>
              <a:t>AI</a:t>
            </a:r>
            <a:r>
              <a:rPr lang="zh-CN" altLang="en-US"/>
              <a:t>是普遍的研究领域</a:t>
            </a:r>
            <a:endParaRPr lang="zh-CN" altLang="en-US"/>
          </a:p>
          <a:p>
            <a:pPr lvl="1" eaLnBrk="1" hangingPunct="1"/>
            <a:r>
              <a:rPr lang="zh-CN" altLang="en-US"/>
              <a:t>和人类智能活动的所有范畴都潜在相关</a:t>
            </a:r>
            <a:endParaRPr lang="zh-CN" altLang="en-US"/>
          </a:p>
          <a:p>
            <a:pPr eaLnBrk="1" hangingPunct="1"/>
            <a:r>
              <a:rPr lang="zh-CN" altLang="en-US"/>
              <a:t>人</a:t>
            </a:r>
            <a:r>
              <a:rPr lang="en-US" altLang="zh-CN"/>
              <a:t>vs.</a:t>
            </a:r>
            <a:r>
              <a:rPr lang="zh-CN" altLang="en-US"/>
              <a:t>理性</a:t>
            </a:r>
            <a:endParaRPr lang="zh-CN" altLang="en-US"/>
          </a:p>
          <a:p>
            <a:pPr lvl="1" eaLnBrk="1" hangingPunct="1"/>
            <a:r>
              <a:rPr lang="zh-CN" altLang="en-US"/>
              <a:t>人：经验科学，涉及许多假设和实验证实</a:t>
            </a:r>
            <a:endParaRPr lang="zh-CN" altLang="en-US"/>
          </a:p>
          <a:p>
            <a:pPr lvl="1" eaLnBrk="1" hangingPunct="1"/>
            <a:r>
              <a:rPr lang="zh-CN" altLang="en-US"/>
              <a:t>理性：数学和工程相结合。一个系统如果能够在它所知的范围内“正确行事”，它就是理性的。</a:t>
            </a:r>
            <a:endParaRPr lang="en-US" altLang="zh-CN"/>
          </a:p>
        </p:txBody>
      </p:sp>
      <p:graphicFrame>
        <p:nvGraphicFramePr>
          <p:cNvPr id="1053" name="Group 29"/>
          <p:cNvGraphicFramePr>
            <a:graphicFrameLocks noGrp="1"/>
          </p:cNvGraphicFramePr>
          <p:nvPr/>
        </p:nvGraphicFramePr>
        <p:xfrm>
          <a:off x="2063750" y="5300663"/>
          <a:ext cx="8229600" cy="1158875"/>
        </p:xfrm>
        <a:graphic>
          <a:graphicData uri="http://schemas.openxmlformats.org/drawingml/2006/table">
            <a:tbl>
              <a:tblPr/>
              <a:tblGrid>
                <a:gridCol w="4359275"/>
                <a:gridCol w="3870325"/>
              </a:tblGrid>
              <a:tr h="518082">
                <a:tc>
                  <a:txBody>
                    <a:bodyPr/>
                    <a:lstStyle>
                      <a:lvl1pPr>
                        <a:buClr>
                          <a:schemeClr val="bg2"/>
                        </a:buClr>
                        <a:buSzPct val="60000"/>
                        <a:defRPr sz="2800">
                          <a:solidFill>
                            <a:schemeClr val="tx1"/>
                          </a:solidFill>
                          <a:latin typeface="Tahoma" panose="020B0604030504040204" pitchFamily="34" charset="0"/>
                          <a:ea typeface="宋体" panose="02010600030101010101" pitchFamily="2" charset="-122"/>
                        </a:defRPr>
                      </a:lvl1pPr>
                      <a:lvl2pPr>
                        <a:buClr>
                          <a:schemeClr val="folHlink"/>
                        </a:buClr>
                        <a:defRPr sz="2400">
                          <a:solidFill>
                            <a:schemeClr val="tx1"/>
                          </a:solidFill>
                          <a:latin typeface="Tahoma" panose="020B0604030504040204" pitchFamily="34" charset="0"/>
                          <a:ea typeface="宋体" panose="02010600030101010101" pitchFamily="2" charset="-122"/>
                        </a:defRPr>
                      </a:lvl2pPr>
                      <a:lvl3pPr>
                        <a:buClr>
                          <a:schemeClr val="accent1"/>
                        </a:buClr>
                        <a:buSzPct val="50000"/>
                        <a:defRPr sz="2000">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60000"/>
                        <a:buFont typeface="Wingdings" panose="05000000000000000000" pitchFamily="2" charset="2"/>
                        <a:buNone/>
                      </a:pPr>
                      <a:r>
                        <a:rPr kumimoji="0"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像人一样思考的系统</a:t>
                      </a:r>
                      <a:endParaRPr kumimoji="0"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chemeClr val="bg2"/>
                        </a:buClr>
                        <a:buSzPct val="60000"/>
                        <a:defRPr sz="2800">
                          <a:solidFill>
                            <a:schemeClr val="tx1"/>
                          </a:solidFill>
                          <a:latin typeface="Tahoma" panose="020B0604030504040204" pitchFamily="34" charset="0"/>
                          <a:ea typeface="宋体" panose="02010600030101010101" pitchFamily="2" charset="-122"/>
                        </a:defRPr>
                      </a:lvl1pPr>
                      <a:lvl2pPr>
                        <a:buClr>
                          <a:schemeClr val="folHlink"/>
                        </a:buClr>
                        <a:defRPr sz="2400">
                          <a:solidFill>
                            <a:schemeClr val="tx1"/>
                          </a:solidFill>
                          <a:latin typeface="Tahoma" panose="020B0604030504040204" pitchFamily="34" charset="0"/>
                          <a:ea typeface="宋体" panose="02010600030101010101" pitchFamily="2" charset="-122"/>
                        </a:defRPr>
                      </a:lvl2pPr>
                      <a:lvl3pPr>
                        <a:buClr>
                          <a:schemeClr val="accent1"/>
                        </a:buClr>
                        <a:buSzPct val="50000"/>
                        <a:defRPr sz="2000">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60000"/>
                        <a:buFont typeface="Wingdings" panose="05000000000000000000" pitchFamily="2" charset="2"/>
                        <a:buNone/>
                      </a:pPr>
                      <a:r>
                        <a:rPr kumimoji="0"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像人一样行动的系统</a:t>
                      </a:r>
                      <a:endParaRPr kumimoji="0"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0793">
                <a:tc>
                  <a:txBody>
                    <a:bodyPr/>
                    <a:lstStyle>
                      <a:lvl1pPr>
                        <a:buClr>
                          <a:schemeClr val="bg2"/>
                        </a:buClr>
                        <a:buSzPct val="60000"/>
                        <a:defRPr sz="2800">
                          <a:solidFill>
                            <a:schemeClr val="tx1"/>
                          </a:solidFill>
                          <a:latin typeface="Tahoma" panose="020B0604030504040204" pitchFamily="34" charset="0"/>
                          <a:ea typeface="宋体" panose="02010600030101010101" pitchFamily="2" charset="-122"/>
                        </a:defRPr>
                      </a:lvl1pPr>
                      <a:lvl2pPr>
                        <a:buClr>
                          <a:schemeClr val="folHlink"/>
                        </a:buClr>
                        <a:defRPr sz="2400">
                          <a:solidFill>
                            <a:schemeClr val="tx1"/>
                          </a:solidFill>
                          <a:latin typeface="Tahoma" panose="020B0604030504040204" pitchFamily="34" charset="0"/>
                          <a:ea typeface="宋体" panose="02010600030101010101" pitchFamily="2" charset="-122"/>
                        </a:defRPr>
                      </a:lvl2pPr>
                      <a:lvl3pPr>
                        <a:buClr>
                          <a:schemeClr val="accent1"/>
                        </a:buClr>
                        <a:buSzPct val="50000"/>
                        <a:defRPr sz="2000">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60000"/>
                        <a:buFont typeface="Wingdings" panose="05000000000000000000" pitchFamily="2" charset="2"/>
                        <a:buNone/>
                      </a:pPr>
                      <a:r>
                        <a:rPr kumimoji="0"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理性地思考的系统</a:t>
                      </a:r>
                      <a:endParaRPr kumimoji="0"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chemeClr val="bg2"/>
                        </a:buClr>
                        <a:buSzPct val="60000"/>
                        <a:defRPr sz="2800">
                          <a:solidFill>
                            <a:schemeClr val="tx1"/>
                          </a:solidFill>
                          <a:latin typeface="Tahoma" panose="020B0604030504040204" pitchFamily="34" charset="0"/>
                          <a:ea typeface="宋体" panose="02010600030101010101" pitchFamily="2" charset="-122"/>
                        </a:defRPr>
                      </a:lvl1pPr>
                      <a:lvl2pPr>
                        <a:buClr>
                          <a:schemeClr val="folHlink"/>
                        </a:buClr>
                        <a:defRPr sz="2400">
                          <a:solidFill>
                            <a:schemeClr val="tx1"/>
                          </a:solidFill>
                          <a:latin typeface="Tahoma" panose="020B0604030504040204" pitchFamily="34" charset="0"/>
                          <a:ea typeface="宋体" panose="02010600030101010101" pitchFamily="2" charset="-122"/>
                        </a:defRPr>
                      </a:lvl2pPr>
                      <a:lvl3pPr>
                        <a:buClr>
                          <a:schemeClr val="accent1"/>
                        </a:buClr>
                        <a:buSzPct val="50000"/>
                        <a:defRPr sz="2000">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buClr>
                          <a:schemeClr val="accent1"/>
                        </a:buClr>
                        <a:buSzPct val="50000"/>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60000"/>
                        <a:buFont typeface="Wingdings" panose="05000000000000000000" pitchFamily="2" charset="2"/>
                        <a:buNone/>
                      </a:pPr>
                      <a:r>
                        <a:rPr kumimoji="0"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理性地行动的系统</a:t>
                      </a:r>
                      <a:endParaRPr kumimoji="0"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 calcmode="lin" valueType="num">
                                      <p:cBhvr additive="base">
                                        <p:cTn id="7" dur="500" fill="hold"/>
                                        <p:tgtEl>
                                          <p:spTgt spid="1053"/>
                                        </p:tgtEl>
                                        <p:attrNameLst>
                                          <p:attrName>ppt_x</p:attrName>
                                        </p:attrNameLst>
                                      </p:cBhvr>
                                      <p:tavLst>
                                        <p:tav tm="0">
                                          <p:val>
                                            <p:strVal val="0-#ppt_w/2"/>
                                          </p:val>
                                        </p:tav>
                                        <p:tav tm="100000">
                                          <p:val>
                                            <p:strVal val="#ppt_x"/>
                                          </p:val>
                                        </p:tav>
                                      </p:tavLst>
                                    </p:anim>
                                    <p:anim calcmode="lin" valueType="num">
                                      <p:cBhvr additive="base">
                                        <p:cTn id="8" dur="500" fill="hold"/>
                                        <p:tgtEl>
                                          <p:spTgt spid="10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6738" name="图片 4"/>
          <p:cNvPicPr>
            <a:picLocks noChangeAspect="1"/>
          </p:cNvPicPr>
          <p:nvPr/>
        </p:nvPicPr>
        <p:blipFill>
          <a:blip r:embed="rId1">
            <a:extLst>
              <a:ext uri="{28A0092B-C50C-407E-A947-70E740481C1C}">
                <a14:useLocalDpi xmlns:a14="http://schemas.microsoft.com/office/drawing/2010/main" val="0"/>
              </a:ext>
            </a:extLst>
          </a:blip>
          <a:srcRect r="-2095" b="48236"/>
          <a:stretch>
            <a:fillRect/>
          </a:stretch>
        </p:blipFill>
        <p:spPr bwMode="auto">
          <a:xfrm>
            <a:off x="1536700" y="414338"/>
            <a:ext cx="89027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429000"/>
            <a:ext cx="85502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62" name="标题 1"/>
          <p:cNvSpPr>
            <a:spLocks noGrp="1" noChangeArrowheads="1"/>
          </p:cNvSpPr>
          <p:nvPr>
            <p:ph type="title"/>
          </p:nvPr>
        </p:nvSpPr>
        <p:spPr>
          <a:xfrm>
            <a:off x="838200" y="457200"/>
            <a:ext cx="10390188" cy="839788"/>
          </a:xfrm>
        </p:spPr>
        <p:txBody>
          <a:bodyPr/>
          <a:lstStyle/>
          <a:p>
            <a:r>
              <a:rPr lang="en-US" altLang="zh-CN"/>
              <a:t>AI</a:t>
            </a:r>
            <a:r>
              <a:rPr lang="zh-CN" altLang="en-US"/>
              <a:t>学科结构</a:t>
            </a:r>
            <a:endParaRPr lang="zh-CN" altLang="en-US"/>
          </a:p>
        </p:txBody>
      </p:sp>
      <p:pic>
        <p:nvPicPr>
          <p:cNvPr id="117763"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4788" y="1296988"/>
            <a:ext cx="11658600" cy="548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文本框 5"/>
          <p:cNvSpPr txBox="1">
            <a:spLocks noChangeArrowheads="1"/>
          </p:cNvSpPr>
          <p:nvPr/>
        </p:nvSpPr>
        <p:spPr bwMode="auto">
          <a:xfrm>
            <a:off x="9359900" y="6430963"/>
            <a:ext cx="1905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近期主要应用领域</a:t>
            </a:r>
            <a:endParaRPr lang="zh-CN" altLang="en-US" sz="16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标题 1"/>
          <p:cNvSpPr>
            <a:spLocks noGrp="1" noChangeArrowheads="1"/>
          </p:cNvSpPr>
          <p:nvPr>
            <p:ph type="title"/>
          </p:nvPr>
        </p:nvSpPr>
        <p:spPr>
          <a:xfrm>
            <a:off x="609600" y="228600"/>
            <a:ext cx="10390188" cy="839788"/>
          </a:xfrm>
        </p:spPr>
        <p:txBody>
          <a:bodyPr/>
          <a:lstStyle/>
          <a:p>
            <a:r>
              <a:rPr lang="zh-CN" altLang="en-US">
                <a:latin typeface="Times New Roman" panose="02020603050405020304" pitchFamily="18" charset="0"/>
                <a:cs typeface="Times New Roman" panose="02020603050405020304" pitchFamily="18" charset="0"/>
              </a:rPr>
              <a:t>人工智能系统的技术架构</a:t>
            </a:r>
            <a:endParaRPr lang="zh-CN" altLang="en-US" b="0"/>
          </a:p>
        </p:txBody>
      </p:sp>
      <p:pic>
        <p:nvPicPr>
          <p:cNvPr id="118787"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09600" y="1219200"/>
            <a:ext cx="8458200" cy="533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1828800"/>
            <a:ext cx="19431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Rectangle 10"/>
          <p:cNvSpPr>
            <a:spLocks noGrp="1" noChangeArrowheads="1"/>
          </p:cNvSpPr>
          <p:nvPr>
            <p:ph type="title"/>
          </p:nvPr>
        </p:nvSpPr>
        <p:spPr>
          <a:xfrm>
            <a:off x="1546225" y="14288"/>
            <a:ext cx="7793038" cy="839787"/>
          </a:xfrm>
        </p:spPr>
        <p:txBody>
          <a:bodyPr/>
          <a:lstStyle/>
          <a:p>
            <a:pPr algn="l" eaLnBrk="1" hangingPunct="1"/>
            <a:r>
              <a:rPr lang="zh-CN" altLang="en-US">
                <a:solidFill>
                  <a:srgbClr val="00B050"/>
                </a:solidFill>
              </a:rPr>
              <a:t>像人一样行动: 图灵测试</a:t>
            </a:r>
            <a:endParaRPr lang="en-US" altLang="zh-CN">
              <a:solidFill>
                <a:srgbClr val="00B050"/>
              </a:solidFill>
            </a:endParaRPr>
          </a:p>
        </p:txBody>
      </p:sp>
      <p:pic>
        <p:nvPicPr>
          <p:cNvPr id="119811" name="Picture 13" descr="tur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8213" y="1838325"/>
            <a:ext cx="7777162"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981200" y="274638"/>
            <a:ext cx="8229600" cy="868362"/>
          </a:xfrm>
        </p:spPr>
        <p:txBody>
          <a:bodyPr/>
          <a:lstStyle/>
          <a:p>
            <a:pPr eaLnBrk="1" hangingPunct="1"/>
            <a:r>
              <a:rPr lang="zh-CN" altLang="en-US"/>
              <a:t>图灵测试对计算机的要求</a:t>
            </a:r>
            <a:endParaRPr lang="en-US" altLang="zh-CN"/>
          </a:p>
        </p:txBody>
      </p:sp>
      <p:sp>
        <p:nvSpPr>
          <p:cNvPr id="120835" name="Rectangle 3"/>
          <p:cNvSpPr>
            <a:spLocks noGrp="1" noChangeArrowheads="1"/>
          </p:cNvSpPr>
          <p:nvPr>
            <p:ph type="body" idx="1"/>
          </p:nvPr>
        </p:nvSpPr>
        <p:spPr/>
        <p:txBody>
          <a:bodyPr/>
          <a:lstStyle/>
          <a:p>
            <a:pPr eaLnBrk="1" hangingPunct="1"/>
            <a:r>
              <a:rPr lang="zh-CN" altLang="en-US"/>
              <a:t>自然语言处理</a:t>
            </a:r>
            <a:endParaRPr lang="zh-CN" altLang="en-US"/>
          </a:p>
          <a:p>
            <a:pPr eaLnBrk="1" hangingPunct="1"/>
            <a:r>
              <a:rPr lang="zh-CN" altLang="en-US"/>
              <a:t>知识表示</a:t>
            </a:r>
            <a:endParaRPr lang="zh-CN" altLang="en-US"/>
          </a:p>
          <a:p>
            <a:pPr eaLnBrk="1" hangingPunct="1"/>
            <a:r>
              <a:rPr lang="zh-CN" altLang="en-US"/>
              <a:t>自动推理</a:t>
            </a:r>
            <a:endParaRPr lang="zh-CN" altLang="en-US"/>
          </a:p>
          <a:p>
            <a:pPr eaLnBrk="1" hangingPunct="1"/>
            <a:r>
              <a:rPr lang="zh-CN" altLang="en-US"/>
              <a:t>机器学习</a:t>
            </a:r>
            <a:endParaRPr lang="zh-CN" altLang="en-US"/>
          </a:p>
          <a:p>
            <a:pPr eaLnBrk="1" hangingPunct="1"/>
            <a:r>
              <a:rPr lang="zh-CN" altLang="en-US"/>
              <a:t>完全图灵测试</a:t>
            </a:r>
            <a:endParaRPr lang="zh-CN" altLang="en-US"/>
          </a:p>
          <a:p>
            <a:pPr lvl="1" eaLnBrk="1" hangingPunct="1"/>
            <a:r>
              <a:rPr lang="zh-CN" altLang="en-US"/>
              <a:t>计算机视觉</a:t>
            </a:r>
            <a:endParaRPr lang="zh-CN" altLang="en-US"/>
          </a:p>
          <a:p>
            <a:pPr lvl="1" eaLnBrk="1" hangingPunct="1"/>
            <a:r>
              <a:rPr lang="zh-CN" altLang="en-US"/>
              <a:t>机器人技术</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186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41475" y="404813"/>
            <a:ext cx="87026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zh-CN" altLang="en-US"/>
              <a:t>像人一样思考：认知模型方法</a:t>
            </a:r>
            <a:endParaRPr lang="zh-CN" altLang="en-US"/>
          </a:p>
        </p:txBody>
      </p:sp>
      <p:sp>
        <p:nvSpPr>
          <p:cNvPr id="123907" name="Rectangle 3"/>
          <p:cNvSpPr>
            <a:spLocks noGrp="1" noChangeArrowheads="1"/>
          </p:cNvSpPr>
          <p:nvPr>
            <p:ph type="body" idx="1"/>
          </p:nvPr>
        </p:nvSpPr>
        <p:spPr>
          <a:xfrm>
            <a:off x="1905000" y="2133600"/>
            <a:ext cx="8382000" cy="4191000"/>
          </a:xfrm>
        </p:spPr>
        <p:txBody>
          <a:bodyPr/>
          <a:lstStyle/>
          <a:p>
            <a:pPr eaLnBrk="1" hangingPunct="1"/>
            <a:r>
              <a:rPr lang="zh-CN" altLang="en-US" sz="2800"/>
              <a:t>确定人是怎样思考的</a:t>
            </a:r>
            <a:endParaRPr lang="zh-CN" altLang="en-US" sz="2800"/>
          </a:p>
          <a:p>
            <a:pPr lvl="1" eaLnBrk="1" hangingPunct="1"/>
            <a:r>
              <a:rPr lang="zh-CN" altLang="en-US" sz="2400"/>
              <a:t>通过内省</a:t>
            </a:r>
            <a:endParaRPr lang="zh-CN" altLang="en-US" sz="2400"/>
          </a:p>
          <a:p>
            <a:pPr lvl="1" eaLnBrk="1" hangingPunct="1"/>
            <a:r>
              <a:rPr lang="zh-CN" altLang="en-US" sz="2400"/>
              <a:t>通过心理测试（</a:t>
            </a:r>
            <a:r>
              <a:rPr lang="en-US" altLang="zh-CN" sz="2400"/>
              <a:t>black box）</a:t>
            </a:r>
            <a:endParaRPr lang="en-US" altLang="zh-CN" sz="2400"/>
          </a:p>
          <a:p>
            <a:pPr eaLnBrk="1" hangingPunct="1"/>
            <a:r>
              <a:rPr lang="zh-CN" altLang="en-US" sz="2800"/>
              <a:t>通过计算机程序来表达关于思维的结论</a:t>
            </a:r>
            <a:endParaRPr lang="zh-CN" altLang="en-US" sz="2800"/>
          </a:p>
          <a:p>
            <a:pPr lvl="1" eaLnBrk="1" hangingPunct="1"/>
            <a:r>
              <a:rPr lang="zh-CN" altLang="en-US" sz="2400"/>
              <a:t>比较计算机输入/输出以及</a:t>
            </a:r>
            <a:r>
              <a:rPr lang="en-US" altLang="zh-CN" sz="2400"/>
              <a:t>timing behavior</a:t>
            </a:r>
            <a:r>
              <a:rPr lang="zh-CN" altLang="en-US" sz="2400"/>
              <a:t>和人类行为，</a:t>
            </a:r>
            <a:endParaRPr lang="en-US" altLang="zh-CN" sz="2400"/>
          </a:p>
          <a:p>
            <a:pPr eaLnBrk="1" hangingPunct="1"/>
            <a:r>
              <a:rPr lang="zh-CN" altLang="en-US" sz="2800"/>
              <a:t>认知科学：把</a:t>
            </a:r>
            <a:r>
              <a:rPr lang="en-US" altLang="zh-CN" sz="2800"/>
              <a:t>AI</a:t>
            </a:r>
            <a:r>
              <a:rPr lang="zh-CN" altLang="en-US" sz="2800"/>
              <a:t>的计算机模型和心理学的实验相结合，试图创立一种精确且可检验的人类思维工作方式理论。</a:t>
            </a:r>
            <a:endParaRPr lang="en-US" altLang="zh-CN" sz="28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zh-CN" altLang="en-US"/>
              <a:t>理性地思考：“思维法则”方法</a:t>
            </a:r>
            <a:endParaRPr lang="zh-CN" altLang="en-US"/>
          </a:p>
        </p:txBody>
      </p:sp>
      <p:sp>
        <p:nvSpPr>
          <p:cNvPr id="124931" name="Rectangle 3"/>
          <p:cNvSpPr>
            <a:spLocks noGrp="1" noChangeArrowheads="1"/>
          </p:cNvSpPr>
          <p:nvPr>
            <p:ph type="body" idx="1"/>
          </p:nvPr>
        </p:nvSpPr>
        <p:spPr>
          <a:xfrm>
            <a:off x="1847850" y="2060575"/>
            <a:ext cx="8424863" cy="4392613"/>
          </a:xfrm>
        </p:spPr>
        <p:txBody>
          <a:bodyPr/>
          <a:lstStyle/>
          <a:p>
            <a:pPr eaLnBrk="1" hangingPunct="1">
              <a:lnSpc>
                <a:spcPct val="80000"/>
              </a:lnSpc>
            </a:pPr>
            <a:r>
              <a:rPr lang="zh-CN" altLang="en-US" sz="2800"/>
              <a:t>“正确思考” 是不能辩驳的推理过程（ </a:t>
            </a:r>
            <a:r>
              <a:rPr lang="en-US" altLang="zh-CN" sz="2800"/>
              <a:t>Aristotle）</a:t>
            </a:r>
            <a:endParaRPr lang="zh-CN" altLang="en-US" sz="2800"/>
          </a:p>
          <a:p>
            <a:pPr lvl="1" eaLnBrk="1" hangingPunct="1">
              <a:lnSpc>
                <a:spcPct val="80000"/>
              </a:lnSpc>
            </a:pPr>
            <a:r>
              <a:rPr lang="zh-CN" altLang="en-US" sz="2400"/>
              <a:t>三段论：前提正确</a:t>
            </a:r>
            <a:r>
              <a:rPr lang="zh-CN" altLang="en-US" sz="2400">
                <a:sym typeface="Symbol" panose="05050102010706020507" pitchFamily="18" charset="2"/>
              </a:rPr>
              <a:t>结论正确</a:t>
            </a:r>
            <a:endParaRPr lang="zh-CN" altLang="en-US" sz="2400">
              <a:sym typeface="Symbol" panose="05050102010706020507" pitchFamily="18" charset="2"/>
            </a:endParaRPr>
          </a:p>
          <a:p>
            <a:pPr eaLnBrk="1" hangingPunct="1">
              <a:lnSpc>
                <a:spcPct val="80000"/>
              </a:lnSpc>
            </a:pPr>
            <a:r>
              <a:rPr lang="zh-CN" altLang="en-US" sz="2800"/>
              <a:t>描述世界上一切事物及其彼此之间关系的精确的命题符号（19世纪）</a:t>
            </a:r>
            <a:endParaRPr lang="zh-CN" altLang="en-US" sz="2800"/>
          </a:p>
          <a:p>
            <a:pPr eaLnBrk="1" hangingPunct="1">
              <a:lnSpc>
                <a:spcPct val="80000"/>
              </a:lnSpc>
            </a:pPr>
            <a:r>
              <a:rPr lang="zh-CN" altLang="en-US" sz="2800"/>
              <a:t>求解任何用逻辑符号描述的可解问题的程序（1965）</a:t>
            </a:r>
            <a:endParaRPr lang="zh-CN" altLang="en-US" sz="2800"/>
          </a:p>
          <a:p>
            <a:pPr eaLnBrk="1" hangingPunct="1">
              <a:lnSpc>
                <a:spcPct val="80000"/>
              </a:lnSpc>
            </a:pPr>
            <a:r>
              <a:rPr lang="zh-CN" altLang="en-US" sz="2800"/>
              <a:t>逻辑的方法的两个障碍：</a:t>
            </a:r>
            <a:endParaRPr lang="zh-CN" altLang="en-US" sz="2800"/>
          </a:p>
          <a:p>
            <a:pPr lvl="1" eaLnBrk="1" hangingPunct="1">
              <a:lnSpc>
                <a:spcPct val="80000"/>
              </a:lnSpc>
            </a:pPr>
            <a:r>
              <a:rPr lang="zh-CN" altLang="en-US" sz="2400"/>
              <a:t>难以获得非形式化的知识并得到逻辑符号表示所需的形式化表达，尤其当知识不可靠时。</a:t>
            </a:r>
            <a:endParaRPr lang="zh-CN" altLang="en-US" sz="2400"/>
          </a:p>
          <a:p>
            <a:pPr lvl="1" eaLnBrk="1" hangingPunct="1">
              <a:lnSpc>
                <a:spcPct val="80000"/>
              </a:lnSpc>
            </a:pPr>
            <a:r>
              <a:rPr lang="zh-CN" altLang="en-US" sz="2400"/>
              <a:t>“原则上”可以解决一个问题与实际解决问题这两者之间存在巨大的差异：如果推理步骤不合适，会耗尽计算机的资源。</a:t>
            </a:r>
            <a:endParaRPr lang="zh-CN" alt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数据挖掘十大算法</a:t>
            </a:r>
            <a:endParaRPr lang="zh-CN" altLang="en-US" dirty="0"/>
          </a:p>
        </p:txBody>
      </p:sp>
      <p:pic>
        <p:nvPicPr>
          <p:cNvPr id="5" name="图片 4"/>
          <p:cNvPicPr>
            <a:picLocks noChangeAspect="1"/>
          </p:cNvPicPr>
          <p:nvPr/>
        </p:nvPicPr>
        <p:blipFill>
          <a:blip r:embed="rId1"/>
          <a:stretch>
            <a:fillRect/>
          </a:stretch>
        </p:blipFill>
        <p:spPr>
          <a:xfrm>
            <a:off x="1981200" y="1219200"/>
            <a:ext cx="7961630" cy="537845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zh-CN" altLang="en-US"/>
              <a:t>理性地行动：理性智能体方法</a:t>
            </a:r>
            <a:endParaRPr lang="zh-CN" altLang="en-US"/>
          </a:p>
        </p:txBody>
      </p:sp>
      <p:sp>
        <p:nvSpPr>
          <p:cNvPr id="125955" name="Rectangle 3"/>
          <p:cNvSpPr>
            <a:spLocks noGrp="1" noChangeArrowheads="1"/>
          </p:cNvSpPr>
          <p:nvPr>
            <p:ph type="body" idx="1"/>
          </p:nvPr>
        </p:nvSpPr>
        <p:spPr>
          <a:xfrm>
            <a:off x="2063750" y="1773238"/>
            <a:ext cx="8139113" cy="4784725"/>
          </a:xfrm>
        </p:spPr>
        <p:txBody>
          <a:bodyPr/>
          <a:lstStyle/>
          <a:p>
            <a:pPr eaLnBrk="1" hangingPunct="1">
              <a:lnSpc>
                <a:spcPct val="90000"/>
              </a:lnSpc>
            </a:pPr>
            <a:r>
              <a:rPr lang="zh-CN" altLang="en-US" sz="2800"/>
              <a:t>智能体是某种能够行动的东西，区别于简单“程序”</a:t>
            </a:r>
            <a:endParaRPr lang="zh-CN" altLang="en-US" sz="2800"/>
          </a:p>
          <a:p>
            <a:pPr lvl="1" eaLnBrk="1" hangingPunct="1">
              <a:lnSpc>
                <a:spcPct val="90000"/>
              </a:lnSpc>
            </a:pPr>
            <a:r>
              <a:rPr lang="zh-CN" altLang="en-US" sz="2400"/>
              <a:t>自主控制的操作</a:t>
            </a:r>
            <a:endParaRPr lang="zh-CN" altLang="en-US" sz="2400"/>
          </a:p>
          <a:p>
            <a:pPr lvl="1" eaLnBrk="1" hangingPunct="1">
              <a:lnSpc>
                <a:spcPct val="90000"/>
              </a:lnSpc>
            </a:pPr>
            <a:r>
              <a:rPr lang="zh-CN" altLang="en-US" sz="2400"/>
              <a:t>感知环境</a:t>
            </a:r>
            <a:endParaRPr lang="zh-CN" altLang="en-US" sz="2400"/>
          </a:p>
          <a:p>
            <a:pPr lvl="1" eaLnBrk="1" hangingPunct="1">
              <a:lnSpc>
                <a:spcPct val="90000"/>
              </a:lnSpc>
            </a:pPr>
            <a:r>
              <a:rPr lang="zh-CN" altLang="en-US" sz="2400"/>
              <a:t>持续能力</a:t>
            </a:r>
            <a:endParaRPr lang="zh-CN" altLang="en-US" sz="2400"/>
          </a:p>
          <a:p>
            <a:pPr lvl="1" eaLnBrk="1" hangingPunct="1">
              <a:lnSpc>
                <a:spcPct val="90000"/>
              </a:lnSpc>
            </a:pPr>
            <a:r>
              <a:rPr lang="zh-CN" altLang="en-US" sz="2400"/>
              <a:t>适应变化</a:t>
            </a:r>
            <a:endParaRPr lang="zh-CN" altLang="en-US" sz="2400"/>
          </a:p>
          <a:p>
            <a:pPr lvl="1" eaLnBrk="1" hangingPunct="1">
              <a:lnSpc>
                <a:spcPct val="90000"/>
              </a:lnSpc>
            </a:pPr>
            <a:r>
              <a:rPr lang="zh-CN" altLang="en-US" sz="2400"/>
              <a:t>有能力承担其它智能体的目标</a:t>
            </a:r>
            <a:endParaRPr lang="zh-CN" altLang="en-US" sz="2400"/>
          </a:p>
          <a:p>
            <a:pPr lvl="1" eaLnBrk="1" hangingPunct="1">
              <a:lnSpc>
                <a:spcPct val="90000"/>
              </a:lnSpc>
            </a:pPr>
            <a:r>
              <a:rPr lang="zh-CN" altLang="en-US" sz="2400"/>
              <a:t>通过自己的行动获得最佳结果</a:t>
            </a:r>
            <a:endParaRPr lang="zh-CN" altLang="en-US" sz="2400"/>
          </a:p>
          <a:p>
            <a:pPr eaLnBrk="1" hangingPunct="1">
              <a:lnSpc>
                <a:spcPct val="90000"/>
              </a:lnSpc>
            </a:pPr>
            <a:r>
              <a:rPr lang="zh-CN" altLang="en-US" sz="2800"/>
              <a:t>做出正确的推论是理性智能体的</a:t>
            </a:r>
            <a:r>
              <a:rPr lang="zh-CN" altLang="en-US" sz="2800" i="1"/>
              <a:t>部分</a:t>
            </a:r>
            <a:r>
              <a:rPr lang="zh-CN" altLang="en-US" sz="2800"/>
              <a:t>功能，但不是理性的全部内容。</a:t>
            </a:r>
            <a:endParaRPr lang="zh-CN" altLang="en-US" sz="2800"/>
          </a:p>
          <a:p>
            <a:pPr eaLnBrk="1" hangingPunct="1">
              <a:lnSpc>
                <a:spcPct val="90000"/>
              </a:lnSpc>
            </a:pPr>
            <a:r>
              <a:rPr lang="zh-CN" altLang="en-US" sz="2800"/>
              <a:t>图灵测试中需要的所有技能都是为了做出理性行为</a:t>
            </a:r>
            <a:endParaRPr lang="zh-CN" altLang="en-US" sz="28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524000" y="274638"/>
            <a:ext cx="8991600" cy="1143000"/>
          </a:xfrm>
        </p:spPr>
        <p:txBody>
          <a:bodyPr/>
          <a:lstStyle/>
          <a:p>
            <a:pPr eaLnBrk="1" hangingPunct="1"/>
            <a:r>
              <a:rPr lang="zh-CN" altLang="en-US" sz="3600"/>
              <a:t>把</a:t>
            </a:r>
            <a:r>
              <a:rPr lang="en-US" altLang="zh-CN" sz="3600"/>
              <a:t>AI</a:t>
            </a:r>
            <a:r>
              <a:rPr lang="zh-CN" altLang="en-US" sz="3600"/>
              <a:t>研究看成理性智能体设计的好处</a:t>
            </a:r>
            <a:endParaRPr lang="zh-CN" altLang="en-US" sz="3600"/>
          </a:p>
        </p:txBody>
      </p:sp>
      <p:sp>
        <p:nvSpPr>
          <p:cNvPr id="126979" name="Rectangle 3"/>
          <p:cNvSpPr>
            <a:spLocks noGrp="1" noChangeArrowheads="1"/>
          </p:cNvSpPr>
          <p:nvPr>
            <p:ph type="body" idx="1"/>
          </p:nvPr>
        </p:nvSpPr>
        <p:spPr/>
        <p:txBody>
          <a:bodyPr/>
          <a:lstStyle/>
          <a:p>
            <a:pPr eaLnBrk="1" hangingPunct="1"/>
            <a:r>
              <a:rPr lang="zh-CN" altLang="en-US"/>
              <a:t>比“思维法则”方法更为通用</a:t>
            </a:r>
            <a:endParaRPr lang="zh-CN" altLang="en-US"/>
          </a:p>
          <a:p>
            <a:pPr lvl="1" eaLnBrk="1" hangingPunct="1"/>
            <a:r>
              <a:rPr lang="zh-CN" altLang="en-US"/>
              <a:t>正确的推论只是实现理性几种可能机制之一</a:t>
            </a:r>
            <a:endParaRPr lang="zh-CN" altLang="en-US"/>
          </a:p>
          <a:p>
            <a:pPr eaLnBrk="1" hangingPunct="1"/>
            <a:r>
              <a:rPr lang="zh-CN" altLang="en-US"/>
              <a:t>比建立在人类行为或思维基础上的方法更经得起科学发展的检验</a:t>
            </a:r>
            <a:endParaRPr lang="zh-CN" altLang="en-US"/>
          </a:p>
          <a:p>
            <a:pPr lvl="1" eaLnBrk="1" hangingPunct="1"/>
            <a:r>
              <a:rPr lang="zh-CN" altLang="en-US"/>
              <a:t>理性的标准有着</a:t>
            </a:r>
            <a:r>
              <a:rPr lang="zh-CN" altLang="en-US" u="sng"/>
              <a:t>清楚</a:t>
            </a:r>
            <a:r>
              <a:rPr lang="zh-CN" altLang="en-US"/>
              <a:t>而</a:t>
            </a:r>
            <a:r>
              <a:rPr lang="zh-CN" altLang="en-US" u="sng"/>
              <a:t>普遍</a:t>
            </a:r>
            <a:r>
              <a:rPr lang="zh-CN" altLang="en-US"/>
              <a:t>的定义</a:t>
            </a:r>
            <a:endParaRPr lang="zh-CN" altLang="en-US"/>
          </a:p>
          <a:p>
            <a:pPr lvl="1" eaLnBrk="1" hangingPunct="1"/>
            <a:r>
              <a:rPr lang="zh-CN" altLang="en-US"/>
              <a:t>人类的行为可以很好地适应</a:t>
            </a:r>
            <a:r>
              <a:rPr lang="zh-CN" altLang="en-US" u="sng"/>
              <a:t>特定</a:t>
            </a:r>
            <a:r>
              <a:rPr lang="zh-CN" altLang="en-US"/>
              <a:t>的环境，而且部分地取决于</a:t>
            </a:r>
            <a:r>
              <a:rPr lang="zh-CN" altLang="en-US" u="sng"/>
              <a:t>未知</a:t>
            </a:r>
            <a:r>
              <a:rPr lang="zh-CN" altLang="en-US"/>
              <a:t>的进化过程。</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6" name="标题 1"/>
          <p:cNvSpPr>
            <a:spLocks noGrp="1" noChangeArrowheads="1"/>
          </p:cNvSpPr>
          <p:nvPr>
            <p:ph type="title"/>
          </p:nvPr>
        </p:nvSpPr>
        <p:spPr/>
        <p:txBody>
          <a:bodyPr/>
          <a:lstStyle/>
          <a:p>
            <a:r>
              <a:rPr lang="zh-CN" altLang="en-US"/>
              <a:t>我们的观点</a:t>
            </a:r>
            <a:endParaRPr lang="zh-CN" altLang="en-US"/>
          </a:p>
        </p:txBody>
      </p:sp>
      <p:sp>
        <p:nvSpPr>
          <p:cNvPr id="129027" name="内容占位符 2"/>
          <p:cNvSpPr>
            <a:spLocks noGrp="1" noChangeArrowheads="1"/>
          </p:cNvSpPr>
          <p:nvPr>
            <p:ph idx="1"/>
          </p:nvPr>
        </p:nvSpPr>
        <p:spPr/>
        <p:txBody>
          <a:bodyPr/>
          <a:lstStyle/>
          <a:p>
            <a:r>
              <a:rPr lang="zh-CN" altLang="en-US"/>
              <a:t>基于统计的</a:t>
            </a:r>
            <a:r>
              <a:rPr lang="en-US" altLang="zh-CN"/>
              <a:t>NLP</a:t>
            </a:r>
            <a:r>
              <a:rPr lang="zh-CN" altLang="en-US"/>
              <a:t>的理论基础是哲学中的经验主义（归纳法：培根、霍布斯、洛克、休谟</a:t>
            </a:r>
            <a:r>
              <a:rPr lang="en-US" altLang="zh-CN"/>
              <a:t>……</a:t>
            </a:r>
            <a:r>
              <a:rPr lang="zh-CN" altLang="en-US"/>
              <a:t>）</a:t>
            </a:r>
            <a:endParaRPr lang="en-US" altLang="zh-CN"/>
          </a:p>
          <a:p>
            <a:r>
              <a:rPr lang="zh-CN" altLang="en-US"/>
              <a:t>基于规则的</a:t>
            </a:r>
            <a:r>
              <a:rPr lang="en-US" altLang="zh-CN"/>
              <a:t>NLP</a:t>
            </a:r>
            <a:r>
              <a:rPr lang="zh-CN" altLang="en-US"/>
              <a:t>的理论基础是哲学中的理性主义（演绎法：笛卡尔、莱布尼茨</a:t>
            </a:r>
            <a:r>
              <a:rPr lang="en-US" altLang="zh-CN"/>
              <a:t>……</a:t>
            </a:r>
            <a:r>
              <a:rPr lang="zh-CN" altLang="en-US"/>
              <a:t>）</a:t>
            </a:r>
            <a:endParaRPr lang="en-US" altLang="zh-CN"/>
          </a:p>
          <a:p>
            <a:r>
              <a:rPr lang="zh-CN" altLang="en-US"/>
              <a:t>乔姆斯基完全排斥经验主义的统计方法，主张采用严格规则来描述自然语言的特征（符号主义）</a:t>
            </a:r>
            <a:endParaRPr lang="en-US" altLang="zh-CN"/>
          </a:p>
          <a:p>
            <a:pPr lvl="1"/>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标题 1"/>
          <p:cNvSpPr>
            <a:spLocks noGrp="1" noChangeArrowheads="1"/>
          </p:cNvSpPr>
          <p:nvPr>
            <p:ph type="title"/>
          </p:nvPr>
        </p:nvSpPr>
        <p:spPr/>
        <p:txBody>
          <a:bodyPr/>
          <a:lstStyle/>
          <a:p>
            <a:r>
              <a:rPr lang="zh-CN" altLang="en-US"/>
              <a:t>这是什么意思？</a:t>
            </a:r>
            <a:endParaRPr lang="zh-CN" altLang="en-US"/>
          </a:p>
        </p:txBody>
      </p:sp>
      <p:sp>
        <p:nvSpPr>
          <p:cNvPr id="130051" name="内容占位符 2"/>
          <p:cNvSpPr>
            <a:spLocks noGrp="1" noChangeArrowheads="1"/>
          </p:cNvSpPr>
          <p:nvPr>
            <p:ph idx="1"/>
          </p:nvPr>
        </p:nvSpPr>
        <p:spPr/>
        <p:txBody>
          <a:bodyPr/>
          <a:lstStyle/>
          <a:p>
            <a:r>
              <a:rPr lang="zh-CN" altLang="en-US"/>
              <a:t>他说：“她这个人真有意思</a:t>
            </a:r>
            <a:r>
              <a:rPr lang="en-US" altLang="zh-CN"/>
              <a:t>(funny)</a:t>
            </a:r>
            <a:r>
              <a:rPr lang="zh-CN" altLang="en-US"/>
              <a:t>。”她说：“他这人挺有意思</a:t>
            </a:r>
            <a:r>
              <a:rPr lang="en-US" altLang="zh-CN"/>
              <a:t>(funny)</a:t>
            </a:r>
            <a:r>
              <a:rPr lang="zh-CN" altLang="en-US"/>
              <a:t>。”于是有人传言他和她有了意思</a:t>
            </a:r>
            <a:r>
              <a:rPr lang="en-US" altLang="zh-CN"/>
              <a:t>(wish)</a:t>
            </a:r>
            <a:r>
              <a:rPr lang="zh-CN" altLang="en-US"/>
              <a:t>，要他们赶快意思意思</a:t>
            </a:r>
            <a:r>
              <a:rPr lang="en-US" altLang="zh-CN"/>
              <a:t>(express)</a:t>
            </a:r>
            <a:r>
              <a:rPr lang="zh-CN" altLang="en-US"/>
              <a:t>。他发火了，说：“你们这样瞎说是什么意思</a:t>
            </a:r>
            <a:r>
              <a:rPr lang="en-US" altLang="zh-CN"/>
              <a:t>(thought)</a:t>
            </a:r>
            <a:r>
              <a:rPr lang="zh-CN" altLang="en-US"/>
              <a:t>？”传言者有点不好意思，便解释说：“仅仅是开开玩笑而已，绝没有别的意思</a:t>
            </a:r>
            <a:r>
              <a:rPr lang="en-US" altLang="zh-CN"/>
              <a:t>(thought)</a:t>
            </a:r>
            <a:r>
              <a:rPr lang="zh-CN" altLang="en-US"/>
              <a:t>。”事后，有人说：“真有意思</a:t>
            </a:r>
            <a:r>
              <a:rPr lang="en-US" altLang="zh-CN"/>
              <a:t>(funny)</a:t>
            </a:r>
            <a:r>
              <a:rPr lang="zh-CN" altLang="en-US"/>
              <a:t>。” 也有人说；“真没意思</a:t>
            </a:r>
            <a:r>
              <a:rPr lang="en-US" altLang="zh-CN"/>
              <a:t>(nonsense)</a:t>
            </a:r>
            <a:r>
              <a:rPr lang="zh-CN" altLang="en-US"/>
              <a:t>。”</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标题 1"/>
          <p:cNvSpPr>
            <a:spLocks noGrp="1" noChangeArrowheads="1"/>
          </p:cNvSpPr>
          <p:nvPr>
            <p:ph type="title"/>
          </p:nvPr>
        </p:nvSpPr>
        <p:spPr/>
        <p:txBody>
          <a:bodyPr/>
          <a:lstStyle/>
          <a:p>
            <a:r>
              <a:rPr lang="zh-CN" altLang="en-US"/>
              <a:t>规则</a:t>
            </a:r>
            <a:endParaRPr lang="zh-CN" altLang="en-US"/>
          </a:p>
        </p:txBody>
      </p:sp>
      <p:sp>
        <p:nvSpPr>
          <p:cNvPr id="131075" name="内容占位符 2"/>
          <p:cNvSpPr>
            <a:spLocks noGrp="1" noChangeArrowheads="1"/>
          </p:cNvSpPr>
          <p:nvPr>
            <p:ph idx="1"/>
          </p:nvPr>
        </p:nvSpPr>
        <p:spPr/>
        <p:txBody>
          <a:bodyPr/>
          <a:lstStyle/>
          <a:p>
            <a:r>
              <a:rPr lang="zh-CN" altLang="en-US" b="1">
                <a:solidFill>
                  <a:srgbClr val="FF0000"/>
                </a:solidFill>
              </a:rPr>
              <a:t>在基于规则的方法的基础上发展的技术有</a:t>
            </a:r>
            <a:endParaRPr lang="en-US" altLang="zh-CN" b="1">
              <a:solidFill>
                <a:srgbClr val="FF0000"/>
              </a:solidFill>
            </a:endParaRPr>
          </a:p>
          <a:p>
            <a:pPr lvl="1"/>
            <a:r>
              <a:rPr lang="zh-CN" altLang="en-US"/>
              <a:t>有限状态转移网与有限状态机</a:t>
            </a:r>
            <a:endParaRPr lang="en-US" altLang="zh-CN"/>
          </a:p>
          <a:p>
            <a:pPr lvl="1"/>
            <a:r>
              <a:rPr lang="zh-CN" altLang="en-US"/>
              <a:t>递归转移网络</a:t>
            </a:r>
            <a:endParaRPr lang="en-US" altLang="zh-CN"/>
          </a:p>
          <a:p>
            <a:pPr lvl="1"/>
            <a:r>
              <a:rPr lang="en-US" altLang="zh-CN"/>
              <a:t>CYK</a:t>
            </a:r>
            <a:r>
              <a:rPr lang="zh-CN" altLang="en-US"/>
              <a:t>算法</a:t>
            </a:r>
            <a:endParaRPr lang="en-US" altLang="zh-CN"/>
          </a:p>
          <a:p>
            <a:pPr lvl="1"/>
            <a:r>
              <a:rPr lang="zh-CN" altLang="en-US"/>
              <a:t>依存句法</a:t>
            </a:r>
            <a:endParaRPr lang="en-US" altLang="zh-CN"/>
          </a:p>
          <a:p>
            <a:pPr lvl="1"/>
            <a:r>
              <a:rPr lang="zh-CN" altLang="en-US"/>
              <a:t>谓词演算</a:t>
            </a:r>
            <a:endParaRPr lang="en-US" altLang="zh-CN"/>
          </a:p>
          <a:p>
            <a:pPr lvl="1"/>
            <a:r>
              <a:rPr lang="zh-CN" altLang="en-US"/>
              <a:t>语义网络</a:t>
            </a:r>
            <a:endParaRPr lang="en-US" altLang="zh-CN"/>
          </a:p>
          <a:p>
            <a:pPr lvl="1"/>
            <a:r>
              <a:rPr lang="zh-CN" altLang="en-US"/>
              <a:t>框架网络</a:t>
            </a:r>
            <a:endParaRPr lang="en-US" altLang="zh-CN"/>
          </a:p>
          <a:p>
            <a:pPr lvl="1"/>
            <a:r>
              <a:rPr lang="en-US" altLang="zh-CN"/>
              <a:t>…...</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标题 1"/>
          <p:cNvSpPr>
            <a:spLocks noGrp="1" noChangeArrowheads="1"/>
          </p:cNvSpPr>
          <p:nvPr>
            <p:ph type="title"/>
          </p:nvPr>
        </p:nvSpPr>
        <p:spPr/>
        <p:txBody>
          <a:bodyPr/>
          <a:lstStyle/>
          <a:p>
            <a:r>
              <a:rPr lang="zh-CN" altLang="en-US"/>
              <a:t>规则</a:t>
            </a:r>
            <a:endParaRPr lang="zh-CN" altLang="en-US"/>
          </a:p>
        </p:txBody>
      </p:sp>
      <p:sp>
        <p:nvSpPr>
          <p:cNvPr id="132099" name="内容占位符 2"/>
          <p:cNvSpPr>
            <a:spLocks noGrp="1" noChangeArrowheads="1"/>
          </p:cNvSpPr>
          <p:nvPr>
            <p:ph idx="1"/>
          </p:nvPr>
        </p:nvSpPr>
        <p:spPr/>
        <p:txBody>
          <a:bodyPr/>
          <a:lstStyle/>
          <a:p>
            <a:r>
              <a:rPr lang="zh-CN" altLang="en-US" b="1">
                <a:solidFill>
                  <a:srgbClr val="FF0000"/>
                </a:solidFill>
              </a:rPr>
              <a:t>基于规则的理性主义方法的优点：</a:t>
            </a:r>
            <a:endParaRPr lang="en-US" altLang="zh-CN" b="1">
              <a:solidFill>
                <a:srgbClr val="FF0000"/>
              </a:solidFill>
            </a:endParaRPr>
          </a:p>
          <a:p>
            <a:pPr lvl="1"/>
            <a:r>
              <a:rPr lang="zh-CN" altLang="en-US"/>
              <a:t>描述能力和形式生成能力较强</a:t>
            </a:r>
            <a:endParaRPr lang="en-US" altLang="zh-CN"/>
          </a:p>
          <a:p>
            <a:pPr lvl="1"/>
            <a:r>
              <a:rPr lang="zh-CN" altLang="en-US"/>
              <a:t>可有效处理句法分析中的长距离依存关系</a:t>
            </a:r>
            <a:endParaRPr lang="en-US" altLang="zh-CN"/>
          </a:p>
          <a:p>
            <a:r>
              <a:rPr lang="zh-CN" altLang="en-US" b="1">
                <a:solidFill>
                  <a:srgbClr val="FF0000"/>
                </a:solidFill>
              </a:rPr>
              <a:t>基于规则的理性主义方法的缺点：</a:t>
            </a:r>
            <a:endParaRPr lang="en-US" altLang="zh-CN" b="1">
              <a:solidFill>
                <a:srgbClr val="FF0000"/>
              </a:solidFill>
            </a:endParaRPr>
          </a:p>
          <a:p>
            <a:pPr lvl="1"/>
            <a:r>
              <a:rPr lang="zh-CN" altLang="en-US"/>
              <a:t>脆弱，鲁棒性差</a:t>
            </a:r>
            <a:endParaRPr lang="en-US" altLang="zh-CN"/>
          </a:p>
          <a:p>
            <a:pPr lvl="1"/>
            <a:r>
              <a:rPr lang="zh-CN" altLang="en-US"/>
              <a:t>研究工作强度大，语言模型不能通过机器学习的方法自动获得</a:t>
            </a:r>
            <a:endParaRPr lang="en-US" altLang="zh-CN"/>
          </a:p>
          <a:p>
            <a:pPr lvl="1"/>
            <a:r>
              <a:rPr lang="zh-CN" altLang="en-US"/>
              <a:t>针对性太强，缺乏普适性</a:t>
            </a: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标题 1"/>
          <p:cNvSpPr>
            <a:spLocks noGrp="1" noChangeArrowheads="1"/>
          </p:cNvSpPr>
          <p:nvPr>
            <p:ph type="title"/>
          </p:nvPr>
        </p:nvSpPr>
        <p:spPr/>
        <p:txBody>
          <a:bodyPr/>
          <a:lstStyle/>
          <a:p>
            <a:r>
              <a:rPr lang="zh-CN" altLang="en-US"/>
              <a:t>统计</a:t>
            </a:r>
            <a:endParaRPr lang="zh-CN" altLang="en-US"/>
          </a:p>
        </p:txBody>
      </p:sp>
      <p:sp>
        <p:nvSpPr>
          <p:cNvPr id="133123" name="内容占位符 2"/>
          <p:cNvSpPr>
            <a:spLocks noGrp="1" noChangeArrowheads="1"/>
          </p:cNvSpPr>
          <p:nvPr>
            <p:ph idx="1"/>
          </p:nvPr>
        </p:nvSpPr>
        <p:spPr/>
        <p:txBody>
          <a:bodyPr/>
          <a:lstStyle/>
          <a:p>
            <a:r>
              <a:rPr lang="zh-CN" altLang="en-US" b="1">
                <a:solidFill>
                  <a:srgbClr val="FF0000"/>
                </a:solidFill>
              </a:rPr>
              <a:t>在基于统计方法基础上发展起来的技术：</a:t>
            </a:r>
            <a:endParaRPr lang="en-US" altLang="zh-CN" b="1">
              <a:solidFill>
                <a:srgbClr val="FF0000"/>
              </a:solidFill>
            </a:endParaRPr>
          </a:p>
          <a:p>
            <a:pPr lvl="1"/>
            <a:r>
              <a:rPr lang="en-US" altLang="zh-CN"/>
              <a:t>HMM</a:t>
            </a:r>
            <a:endParaRPr lang="en-US" altLang="zh-CN"/>
          </a:p>
          <a:p>
            <a:pPr lvl="1"/>
            <a:r>
              <a:rPr lang="zh-CN" altLang="en-US"/>
              <a:t>最大熵模型</a:t>
            </a:r>
            <a:endParaRPr lang="en-US" altLang="zh-CN"/>
          </a:p>
          <a:p>
            <a:pPr lvl="1"/>
            <a:r>
              <a:rPr lang="zh-CN" altLang="en-US"/>
              <a:t>概率上下文无关语法</a:t>
            </a:r>
            <a:endParaRPr lang="en-US" altLang="zh-CN"/>
          </a:p>
          <a:p>
            <a:pPr lvl="1"/>
            <a:r>
              <a:rPr lang="en-US" altLang="zh-CN"/>
              <a:t>N-gram</a:t>
            </a:r>
            <a:endParaRPr lang="en-US" altLang="zh-CN"/>
          </a:p>
          <a:p>
            <a:pPr lvl="1"/>
            <a:r>
              <a:rPr lang="zh-CN" altLang="en-US"/>
              <a:t>贝叶斯方法</a:t>
            </a:r>
            <a:endParaRPr lang="en-US" altLang="zh-CN"/>
          </a:p>
          <a:p>
            <a:pPr lvl="1"/>
            <a:r>
              <a:rPr lang="en-US" altLang="zh-CN"/>
              <a:t>Viterbi</a:t>
            </a:r>
            <a:r>
              <a:rPr lang="zh-CN" altLang="en-US"/>
              <a:t>算法</a:t>
            </a:r>
            <a:endParaRPr lang="en-US" altLang="zh-CN"/>
          </a:p>
          <a:p>
            <a:pPr lvl="1"/>
            <a:r>
              <a:rPr lang="en-US" altLang="zh-CN"/>
              <a:t>SVM</a:t>
            </a:r>
            <a:endParaRPr lang="en-US" altLang="zh-CN"/>
          </a:p>
          <a:p>
            <a:pPr lvl="1"/>
            <a:r>
              <a:rPr lang="en-US" altLang="zh-CN"/>
              <a:t>……</a:t>
            </a:r>
            <a:endParaRPr lang="en-US" altLang="zh-CN"/>
          </a:p>
          <a:p>
            <a:pPr lvl="1"/>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6" name="标题 1"/>
          <p:cNvSpPr>
            <a:spLocks noGrp="1" noChangeArrowheads="1"/>
          </p:cNvSpPr>
          <p:nvPr>
            <p:ph type="title"/>
          </p:nvPr>
        </p:nvSpPr>
        <p:spPr/>
        <p:txBody>
          <a:bodyPr/>
          <a:lstStyle/>
          <a:p>
            <a:r>
              <a:rPr lang="zh-CN" altLang="en-US"/>
              <a:t>统计</a:t>
            </a:r>
            <a:endParaRPr lang="zh-CN" altLang="en-US"/>
          </a:p>
        </p:txBody>
      </p:sp>
      <p:sp>
        <p:nvSpPr>
          <p:cNvPr id="134147" name="内容占位符 2"/>
          <p:cNvSpPr>
            <a:spLocks noGrp="1" noChangeArrowheads="1"/>
          </p:cNvSpPr>
          <p:nvPr>
            <p:ph idx="1"/>
          </p:nvPr>
        </p:nvSpPr>
        <p:spPr>
          <a:xfrm>
            <a:off x="1981200" y="1524000"/>
            <a:ext cx="8229600" cy="4525963"/>
          </a:xfrm>
        </p:spPr>
        <p:txBody>
          <a:bodyPr/>
          <a:lstStyle/>
          <a:p>
            <a:r>
              <a:rPr lang="zh-CN" altLang="en-US" b="1">
                <a:solidFill>
                  <a:srgbClr val="FF0000"/>
                </a:solidFill>
              </a:rPr>
              <a:t>基于统计的经验主义方法的优点：</a:t>
            </a:r>
            <a:endParaRPr lang="en-US" altLang="zh-CN" b="1">
              <a:solidFill>
                <a:srgbClr val="FF0000"/>
              </a:solidFill>
            </a:endParaRPr>
          </a:p>
          <a:p>
            <a:pPr lvl="1"/>
            <a:r>
              <a:rPr lang="zh-CN" altLang="en-US"/>
              <a:t>可通过学习，自动或半自动地获取统计知识，有效建立语言模型</a:t>
            </a:r>
            <a:endParaRPr lang="en-US" altLang="zh-CN"/>
          </a:p>
          <a:p>
            <a:pPr lvl="1"/>
            <a:r>
              <a:rPr lang="zh-CN" altLang="en-US"/>
              <a:t>依赖于训练语料的规模</a:t>
            </a:r>
            <a:endParaRPr lang="en-US" altLang="zh-CN"/>
          </a:p>
          <a:p>
            <a:pPr lvl="1"/>
            <a:r>
              <a:rPr lang="zh-CN" altLang="en-US"/>
              <a:t>适合模拟那些有细微差别的、不精确的、模糊的概念</a:t>
            </a:r>
            <a:endParaRPr lang="en-US" altLang="zh-CN"/>
          </a:p>
          <a:p>
            <a:r>
              <a:rPr lang="zh-CN" altLang="en-US" b="1">
                <a:solidFill>
                  <a:srgbClr val="FF0000"/>
                </a:solidFill>
              </a:rPr>
              <a:t>基于统计的经验主义方法的缺点：</a:t>
            </a:r>
            <a:endParaRPr lang="en-US" altLang="zh-CN" b="1">
              <a:solidFill>
                <a:srgbClr val="FF0000"/>
              </a:solidFill>
            </a:endParaRPr>
          </a:p>
          <a:p>
            <a:pPr lvl="1"/>
            <a:r>
              <a:rPr lang="zh-CN" altLang="en-US"/>
              <a:t>运行时间是与统计模式找那个所包含的符合类别的多少成比例线性增长的</a:t>
            </a:r>
            <a:endParaRPr lang="en-US" altLang="zh-CN"/>
          </a:p>
          <a:p>
            <a:pPr lvl="1"/>
            <a:r>
              <a:rPr lang="zh-CN" altLang="en-US"/>
              <a:t>数据稀疏。可通过各种平滑技术来处理</a:t>
            </a:r>
            <a:endParaRPr lang="en-US" altLang="zh-CN"/>
          </a:p>
          <a:p>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ltLang="zh-CN" sz="3200"/>
              <a:t>2 AI</a:t>
            </a:r>
            <a:r>
              <a:rPr lang="zh-CN" altLang="en-US" sz="3200"/>
              <a:t>的基础: 为</a:t>
            </a:r>
            <a:r>
              <a:rPr lang="en-US" altLang="zh-CN" sz="3200"/>
              <a:t>AI</a:t>
            </a:r>
            <a:r>
              <a:rPr lang="zh-CN" altLang="en-US" sz="3200"/>
              <a:t>贡献想法、观点和技术的学科简史</a:t>
            </a:r>
            <a:endParaRPr lang="en-US" altLang="zh-CN" sz="3200"/>
          </a:p>
        </p:txBody>
      </p:sp>
      <p:sp>
        <p:nvSpPr>
          <p:cNvPr id="135171" name="Rectangle 3"/>
          <p:cNvSpPr>
            <a:spLocks noGrp="1" noChangeArrowheads="1"/>
          </p:cNvSpPr>
          <p:nvPr>
            <p:ph type="body" idx="1"/>
          </p:nvPr>
        </p:nvSpPr>
        <p:spPr/>
        <p:txBody>
          <a:bodyPr/>
          <a:lstStyle/>
          <a:p>
            <a:pPr eaLnBrk="1" hangingPunct="1"/>
            <a:r>
              <a:rPr lang="zh-CN" altLang="en-US" sz="2800"/>
              <a:t>哲学（公元前428年至今）</a:t>
            </a:r>
            <a:endParaRPr lang="zh-CN" altLang="en-US" sz="2800"/>
          </a:p>
          <a:p>
            <a:pPr eaLnBrk="1" hangingPunct="1"/>
            <a:r>
              <a:rPr lang="zh-CN" altLang="en-US" sz="2800"/>
              <a:t>数学（约800年至今）</a:t>
            </a:r>
            <a:endParaRPr lang="zh-CN" altLang="en-US" sz="2800"/>
          </a:p>
          <a:p>
            <a:pPr eaLnBrk="1" hangingPunct="1"/>
            <a:r>
              <a:rPr lang="zh-CN" altLang="en-US" sz="2800"/>
              <a:t>经济学（1776年至今）</a:t>
            </a:r>
            <a:endParaRPr lang="zh-CN" altLang="en-US" sz="2800"/>
          </a:p>
          <a:p>
            <a:pPr eaLnBrk="1" hangingPunct="1"/>
            <a:r>
              <a:rPr lang="zh-CN" altLang="en-US" sz="2800"/>
              <a:t>神经科学（1861年至今）</a:t>
            </a:r>
            <a:endParaRPr lang="zh-CN" altLang="en-US" sz="2800"/>
          </a:p>
          <a:p>
            <a:pPr eaLnBrk="1" hangingPunct="1"/>
            <a:r>
              <a:rPr lang="zh-CN" altLang="en-US" sz="2800"/>
              <a:t>心理学（1879年至今）</a:t>
            </a:r>
            <a:endParaRPr lang="zh-CN" altLang="en-US" sz="2800"/>
          </a:p>
          <a:p>
            <a:pPr eaLnBrk="1" hangingPunct="1"/>
            <a:r>
              <a:rPr lang="zh-CN" altLang="en-US" sz="2800"/>
              <a:t>计算机工程（1940年至今）</a:t>
            </a:r>
            <a:endParaRPr lang="zh-CN" altLang="en-US" sz="2800"/>
          </a:p>
          <a:p>
            <a:pPr eaLnBrk="1" hangingPunct="1"/>
            <a:r>
              <a:rPr lang="zh-CN" altLang="en-US" sz="2800"/>
              <a:t>控制论（1948年至今）</a:t>
            </a:r>
            <a:endParaRPr lang="zh-CN" altLang="en-US" sz="2800"/>
          </a:p>
          <a:p>
            <a:pPr eaLnBrk="1" hangingPunct="1"/>
            <a:r>
              <a:rPr lang="zh-CN" altLang="en-US" sz="2800"/>
              <a:t>语言学（1957年至今）</a:t>
            </a:r>
            <a:endParaRPr lang="zh-CN" altLang="en-US" sz="28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algn="l" eaLnBrk="1" hangingPunct="1"/>
            <a:r>
              <a:rPr lang="zh-CN" altLang="en-US" sz="3600">
                <a:solidFill>
                  <a:srgbClr val="00B050"/>
                </a:solidFill>
              </a:rPr>
              <a:t>哲学</a:t>
            </a:r>
            <a:endParaRPr lang="zh-CN" altLang="en-US" sz="3600">
              <a:solidFill>
                <a:srgbClr val="00B050"/>
              </a:solidFill>
            </a:endParaRPr>
          </a:p>
        </p:txBody>
      </p:sp>
      <p:sp>
        <p:nvSpPr>
          <p:cNvPr id="22531" name="Rectangle 3"/>
          <p:cNvSpPr>
            <a:spLocks noGrp="1" noChangeArrowheads="1"/>
          </p:cNvSpPr>
          <p:nvPr>
            <p:ph type="body" idx="1"/>
          </p:nvPr>
        </p:nvSpPr>
        <p:spPr>
          <a:xfrm>
            <a:off x="1776413" y="1916113"/>
            <a:ext cx="8891587" cy="4713287"/>
          </a:xfrm>
        </p:spPr>
        <p:txBody>
          <a:bodyPr/>
          <a:lstStyle/>
          <a:p>
            <a:pPr eaLnBrk="1" hangingPunct="1"/>
            <a:r>
              <a:rPr lang="zh-CN" altLang="en-US"/>
              <a:t>形式化规则能用来抽取合理的结论吗？</a:t>
            </a:r>
            <a:endParaRPr lang="zh-CN" altLang="en-US"/>
          </a:p>
          <a:p>
            <a:pPr lvl="1" eaLnBrk="1" hangingPunct="1"/>
            <a:r>
              <a:rPr lang="en-US" altLang="zh-CN"/>
              <a:t>Aristotle</a:t>
            </a:r>
            <a:r>
              <a:rPr lang="zh-CN" altLang="en-US"/>
              <a:t>的三段论：在初始前提的条件下机械地推导出结论。</a:t>
            </a:r>
            <a:endParaRPr lang="zh-CN" altLang="en-US"/>
          </a:p>
          <a:p>
            <a:pPr lvl="1" eaLnBrk="1" hangingPunct="1"/>
            <a:r>
              <a:rPr lang="zh-CN" altLang="en-US"/>
              <a:t>用机械装置进行推理</a:t>
            </a:r>
            <a:endParaRPr lang="zh-CN" altLang="en-US"/>
          </a:p>
          <a:p>
            <a:pPr eaLnBrk="1" hangingPunct="1"/>
            <a:r>
              <a:rPr lang="zh-CN" altLang="en-US"/>
              <a:t>精神的意识是如何从物质的大脑产生出来？</a:t>
            </a:r>
            <a:endParaRPr lang="zh-CN" altLang="en-US"/>
          </a:p>
          <a:p>
            <a:pPr lvl="1" eaLnBrk="1" hangingPunct="1"/>
            <a:r>
              <a:rPr lang="en-US" altLang="zh-CN"/>
              <a:t>Descartes</a:t>
            </a:r>
            <a:r>
              <a:rPr lang="zh-CN" altLang="en-US"/>
              <a:t>给出了第一个关于意识和物质之间的区别及由此引起的问题的清晰讨论：</a:t>
            </a:r>
            <a:endParaRPr lang="zh-CN" altLang="en-US"/>
          </a:p>
          <a:p>
            <a:pPr lvl="1" eaLnBrk="1" hangingPunct="1"/>
            <a:r>
              <a:rPr lang="zh-CN" altLang="en-US"/>
              <a:t>二元论 </a:t>
            </a:r>
            <a:r>
              <a:rPr lang="en-US" altLang="zh-CN"/>
              <a:t>vs. </a:t>
            </a:r>
            <a:r>
              <a:rPr lang="zh-CN" altLang="en-US"/>
              <a:t>唯物主义</a:t>
            </a:r>
            <a:endParaRPr lang="zh-CN" altLang="en-US"/>
          </a:p>
        </p:txBody>
      </p:sp>
      <p:sp>
        <p:nvSpPr>
          <p:cNvPr id="22532" name="AutoShape 4"/>
          <p:cNvSpPr>
            <a:spLocks noChangeArrowheads="1"/>
          </p:cNvSpPr>
          <p:nvPr/>
        </p:nvSpPr>
        <p:spPr bwMode="auto">
          <a:xfrm>
            <a:off x="4079875" y="836613"/>
            <a:ext cx="5183188" cy="720725"/>
          </a:xfrm>
          <a:prstGeom prst="wedgeRectCallout">
            <a:avLst>
              <a:gd name="adj1" fmla="val -55329"/>
              <a:gd name="adj2" fmla="val 12313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5000"/>
              <a:buFont typeface="Wingdings" panose="05000000000000000000" pitchFamily="2" charset="2"/>
              <a:buNone/>
            </a:pPr>
            <a:r>
              <a:rPr lang="zh-CN" altLang="en-US" sz="2800">
                <a:solidFill>
                  <a:srgbClr val="FFFF00"/>
                </a:solidFill>
                <a:latin typeface="Tahoma" panose="020B0604030504040204" pitchFamily="34" charset="0"/>
              </a:rPr>
              <a:t>描述意识的形式化、理性的部分 </a:t>
            </a:r>
            <a:endParaRPr lang="zh-CN" altLang="en-US" sz="2800">
              <a:solidFill>
                <a:srgbClr val="FFFF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标题 1"/>
          <p:cNvSpPr>
            <a:spLocks noGrp="1" noChangeArrowheads="1"/>
          </p:cNvSpPr>
          <p:nvPr>
            <p:ph type="title"/>
          </p:nvPr>
        </p:nvSpPr>
        <p:spPr>
          <a:xfrm>
            <a:off x="419100" y="609600"/>
            <a:ext cx="11353800" cy="1143000"/>
          </a:xfrm>
        </p:spPr>
        <p:txBody>
          <a:bodyPr/>
          <a:lstStyle/>
          <a:p>
            <a:r>
              <a:rPr lang="zh-CN" altLang="en-US" dirty="0"/>
              <a:t>引子：机器学习等学科与人工智能的关系</a:t>
            </a:r>
            <a:endParaRPr lang="zh-CN" altLang="en-US" dirty="0"/>
          </a:p>
        </p:txBody>
      </p:sp>
      <p:sp>
        <p:nvSpPr>
          <p:cNvPr id="2" name="矩形: 圆角 1"/>
          <p:cNvSpPr/>
          <p:nvPr/>
        </p:nvSpPr>
        <p:spPr>
          <a:xfrm>
            <a:off x="69671" y="1676400"/>
            <a:ext cx="6934200" cy="419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a:solidFill>
                  <a:srgbClr val="FF0000"/>
                </a:solidFill>
              </a:rPr>
              <a:t>人工智能：是科学，为机器赋予视觉</a:t>
            </a:r>
            <a:r>
              <a:rPr lang="en-US" altLang="zh-CN" b="1" dirty="0">
                <a:solidFill>
                  <a:srgbClr val="FF0000"/>
                </a:solidFill>
              </a:rPr>
              <a:t>/</a:t>
            </a:r>
            <a:r>
              <a:rPr lang="zh-CN" altLang="en-US" b="1" dirty="0">
                <a:solidFill>
                  <a:srgbClr val="FF0000"/>
                </a:solidFill>
              </a:rPr>
              <a:t>理解文字</a:t>
            </a:r>
            <a:r>
              <a:rPr lang="en-US" altLang="zh-CN" b="1" dirty="0">
                <a:solidFill>
                  <a:srgbClr val="FF0000"/>
                </a:solidFill>
              </a:rPr>
              <a:t>/</a:t>
            </a:r>
            <a:r>
              <a:rPr lang="zh-CN" altLang="en-US" b="1" dirty="0">
                <a:solidFill>
                  <a:srgbClr val="FF0000"/>
                </a:solidFill>
              </a:rPr>
              <a:t>推理等智能</a:t>
            </a:r>
            <a:endParaRPr lang="zh-CN" altLang="en-US" b="1" dirty="0">
              <a:solidFill>
                <a:srgbClr val="FF0000"/>
              </a:solidFill>
            </a:endParaRPr>
          </a:p>
        </p:txBody>
      </p:sp>
      <p:sp>
        <p:nvSpPr>
          <p:cNvPr id="3" name="矩形: 圆角 2"/>
          <p:cNvSpPr/>
          <p:nvPr/>
        </p:nvSpPr>
        <p:spPr>
          <a:xfrm>
            <a:off x="209814" y="2514600"/>
            <a:ext cx="6469259" cy="342265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400" dirty="0">
                <a:solidFill>
                  <a:schemeClr val="tx1"/>
                </a:solidFill>
              </a:rPr>
              <a:t>机器学习：人工智能的计算方法（如</a:t>
            </a:r>
            <a:r>
              <a:rPr lang="en-US" altLang="zh-CN" sz="2400" dirty="0">
                <a:solidFill>
                  <a:schemeClr val="tx1"/>
                </a:solidFill>
              </a:rPr>
              <a:t>SVM</a:t>
            </a:r>
            <a:r>
              <a:rPr lang="zh-CN" altLang="en-US" sz="2400" dirty="0">
                <a:solidFill>
                  <a:schemeClr val="tx1"/>
                </a:solidFill>
              </a:rPr>
              <a:t>等）</a:t>
            </a:r>
            <a:endParaRPr lang="zh-CN" altLang="en-US" sz="2400" dirty="0">
              <a:solidFill>
                <a:schemeClr val="tx1"/>
              </a:solidFill>
            </a:endParaRPr>
          </a:p>
        </p:txBody>
      </p:sp>
      <p:sp>
        <p:nvSpPr>
          <p:cNvPr id="4" name="矩形: 圆角 3"/>
          <p:cNvSpPr/>
          <p:nvPr/>
        </p:nvSpPr>
        <p:spPr>
          <a:xfrm>
            <a:off x="348633" y="3314700"/>
            <a:ext cx="6141464" cy="254952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000" b="1" dirty="0">
                <a:solidFill>
                  <a:srgbClr val="C00000"/>
                </a:solidFill>
              </a:rPr>
              <a:t>表示学习：研究机器学习中如何得到好的表示方式。分为非深度学习方法（通过学习获得特征，并通过特征映射输出）、深度学习方法（学习得到简单特征，通过附加的层，学习得到更多抽象的特征，并通过特征映射得到特征）</a:t>
            </a:r>
            <a:endParaRPr lang="zh-CN" altLang="en-US" sz="2000" b="1" dirty="0">
              <a:solidFill>
                <a:srgbClr val="C00000"/>
              </a:solidFill>
            </a:endParaRPr>
          </a:p>
        </p:txBody>
      </p:sp>
      <p:sp>
        <p:nvSpPr>
          <p:cNvPr id="6" name="矩形: 圆角 5"/>
          <p:cNvSpPr/>
          <p:nvPr/>
        </p:nvSpPr>
        <p:spPr>
          <a:xfrm>
            <a:off x="555205" y="5105400"/>
            <a:ext cx="5728319" cy="673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800" b="1" dirty="0">
                <a:solidFill>
                  <a:srgbClr val="C00000"/>
                </a:solidFill>
              </a:rPr>
              <a:t>深度学习：如</a:t>
            </a:r>
            <a:r>
              <a:rPr lang="en-US" altLang="zh-CN" sz="2800" b="1" dirty="0">
                <a:solidFill>
                  <a:srgbClr val="C00000"/>
                </a:solidFill>
              </a:rPr>
              <a:t>CNN</a:t>
            </a:r>
            <a:r>
              <a:rPr lang="zh-CN" altLang="en-US" sz="2800" b="1" dirty="0">
                <a:solidFill>
                  <a:srgbClr val="C00000"/>
                </a:solidFill>
              </a:rPr>
              <a:t>、</a:t>
            </a:r>
            <a:r>
              <a:rPr lang="en-US" altLang="zh-CN" sz="2800" b="1" dirty="0">
                <a:solidFill>
                  <a:srgbClr val="C00000"/>
                </a:solidFill>
              </a:rPr>
              <a:t>RNN</a:t>
            </a:r>
            <a:r>
              <a:rPr lang="zh-CN" altLang="en-US" sz="2800" b="1" dirty="0">
                <a:solidFill>
                  <a:srgbClr val="C00000"/>
                </a:solidFill>
              </a:rPr>
              <a:t>等</a:t>
            </a:r>
            <a:endParaRPr lang="zh-CN" altLang="en-US" sz="2800" b="1" dirty="0">
              <a:solidFill>
                <a:srgbClr val="C00000"/>
              </a:solidFill>
            </a:endParaRPr>
          </a:p>
        </p:txBody>
      </p:sp>
      <p:pic>
        <p:nvPicPr>
          <p:cNvPr id="5"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03871" y="1834021"/>
            <a:ext cx="5046662" cy="4452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lgn="l" eaLnBrk="1" hangingPunct="1"/>
            <a:r>
              <a:rPr lang="zh-CN" altLang="en-US" sz="3600">
                <a:solidFill>
                  <a:srgbClr val="00B050"/>
                </a:solidFill>
              </a:rPr>
              <a:t>二元论 </a:t>
            </a:r>
            <a:r>
              <a:rPr lang="en-US" altLang="zh-CN" sz="3600">
                <a:solidFill>
                  <a:srgbClr val="00B050"/>
                </a:solidFill>
              </a:rPr>
              <a:t>vs. </a:t>
            </a:r>
            <a:r>
              <a:rPr lang="zh-CN" altLang="en-US" sz="3600">
                <a:solidFill>
                  <a:srgbClr val="00B050"/>
                </a:solidFill>
              </a:rPr>
              <a:t>唯物主义</a:t>
            </a:r>
            <a:endParaRPr lang="zh-CN" altLang="en-US" sz="3600">
              <a:solidFill>
                <a:srgbClr val="00B050"/>
              </a:solidFill>
            </a:endParaRPr>
          </a:p>
        </p:txBody>
      </p:sp>
      <p:sp>
        <p:nvSpPr>
          <p:cNvPr id="138243" name="Rectangle 3"/>
          <p:cNvSpPr>
            <a:spLocks noGrp="1" noChangeArrowheads="1"/>
          </p:cNvSpPr>
          <p:nvPr>
            <p:ph type="body" idx="1"/>
          </p:nvPr>
        </p:nvSpPr>
        <p:spPr/>
        <p:txBody>
          <a:bodyPr/>
          <a:lstStyle/>
          <a:p>
            <a:pPr eaLnBrk="1" hangingPunct="1">
              <a:lnSpc>
                <a:spcPct val="90000"/>
              </a:lnSpc>
            </a:pPr>
            <a:r>
              <a:rPr lang="zh-CN" altLang="en-US"/>
              <a:t>二元论</a:t>
            </a:r>
            <a:endParaRPr lang="zh-CN" altLang="en-US"/>
          </a:p>
          <a:p>
            <a:pPr lvl="1" eaLnBrk="1" hangingPunct="1">
              <a:lnSpc>
                <a:spcPct val="90000"/>
              </a:lnSpc>
            </a:pPr>
            <a:r>
              <a:rPr lang="zh-CN" altLang="en-US"/>
              <a:t>意识的一部分是超脱于自然之外的，不受物理定律影响。</a:t>
            </a:r>
            <a:endParaRPr lang="zh-CN" altLang="en-US"/>
          </a:p>
          <a:p>
            <a:pPr lvl="1" eaLnBrk="1" hangingPunct="1">
              <a:lnSpc>
                <a:spcPct val="90000"/>
              </a:lnSpc>
            </a:pPr>
            <a:r>
              <a:rPr lang="zh-CN" altLang="en-US"/>
              <a:t>动物不拥有这种二元属性，可以被当作机器看待。</a:t>
            </a:r>
            <a:endParaRPr lang="zh-CN" altLang="en-US"/>
          </a:p>
          <a:p>
            <a:pPr eaLnBrk="1" hangingPunct="1">
              <a:lnSpc>
                <a:spcPct val="90000"/>
              </a:lnSpc>
            </a:pPr>
            <a:r>
              <a:rPr lang="zh-CN" altLang="en-US"/>
              <a:t>唯物主义</a:t>
            </a:r>
            <a:endParaRPr lang="zh-CN" altLang="en-US"/>
          </a:p>
          <a:p>
            <a:pPr lvl="1" eaLnBrk="1" hangingPunct="1">
              <a:lnSpc>
                <a:spcPct val="90000"/>
              </a:lnSpc>
            </a:pPr>
            <a:r>
              <a:rPr lang="zh-CN" altLang="en-US"/>
              <a:t>大脑依照物理定律运转而构成意识</a:t>
            </a:r>
            <a:endParaRPr lang="zh-CN" altLang="en-US"/>
          </a:p>
          <a:p>
            <a:pPr lvl="1" eaLnBrk="1" hangingPunct="1">
              <a:lnSpc>
                <a:spcPct val="90000"/>
              </a:lnSpc>
            </a:pPr>
            <a:r>
              <a:rPr lang="zh-CN" altLang="en-US"/>
              <a:t>自由意志是对出现在选择过程中的可能选择的感受方式</a:t>
            </a: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lgn="l" eaLnBrk="1" hangingPunct="1"/>
            <a:r>
              <a:rPr lang="zh-CN" altLang="en-US" sz="3600">
                <a:solidFill>
                  <a:srgbClr val="00B050"/>
                </a:solidFill>
              </a:rPr>
              <a:t>哲学（</a:t>
            </a:r>
            <a:r>
              <a:rPr lang="en-US" altLang="zh-CN" sz="3600">
                <a:solidFill>
                  <a:srgbClr val="00B050"/>
                </a:solidFill>
              </a:rPr>
              <a:t>2）： </a:t>
            </a:r>
            <a:r>
              <a:rPr lang="zh-CN" altLang="en-US" sz="3600">
                <a:solidFill>
                  <a:srgbClr val="00B050"/>
                </a:solidFill>
              </a:rPr>
              <a:t>知识从哪里来？</a:t>
            </a:r>
            <a:endParaRPr lang="zh-CN" altLang="en-US" sz="3600">
              <a:solidFill>
                <a:srgbClr val="00B050"/>
              </a:solidFill>
            </a:endParaRPr>
          </a:p>
        </p:txBody>
      </p:sp>
      <p:sp>
        <p:nvSpPr>
          <p:cNvPr id="139267" name="Rectangle 3"/>
          <p:cNvSpPr>
            <a:spLocks noGrp="1" noChangeArrowheads="1"/>
          </p:cNvSpPr>
          <p:nvPr>
            <p:ph type="body" idx="1"/>
          </p:nvPr>
        </p:nvSpPr>
        <p:spPr>
          <a:xfrm>
            <a:off x="2006600" y="1600200"/>
            <a:ext cx="8432800" cy="4459288"/>
          </a:xfrm>
        </p:spPr>
        <p:txBody>
          <a:bodyPr/>
          <a:lstStyle/>
          <a:p>
            <a:pPr eaLnBrk="1" hangingPunct="1">
              <a:lnSpc>
                <a:spcPct val="90000"/>
              </a:lnSpc>
            </a:pPr>
            <a:r>
              <a:rPr lang="en-US" altLang="zh-CN" sz="2800"/>
              <a:t>Bacon</a:t>
            </a:r>
            <a:r>
              <a:rPr lang="zh-CN" altLang="en-US" sz="2800"/>
              <a:t>“</a:t>
            </a:r>
            <a:r>
              <a:rPr lang="en-US" altLang="zh-CN" sz="2800"/>
              <a:t>Novum Organum”</a:t>
            </a:r>
            <a:r>
              <a:rPr lang="zh-CN" altLang="en-US" sz="2800"/>
              <a:t>开启经验主义运动：</a:t>
            </a:r>
            <a:endParaRPr lang="zh-CN" altLang="en-US" sz="2800"/>
          </a:p>
          <a:p>
            <a:pPr lvl="1" eaLnBrk="1" hangingPunct="1">
              <a:lnSpc>
                <a:spcPct val="90000"/>
              </a:lnSpc>
            </a:pPr>
            <a:r>
              <a:rPr lang="zh-CN" altLang="en-US" sz="2400"/>
              <a:t>“无物非先感而后知”</a:t>
            </a:r>
            <a:endParaRPr lang="zh-CN" altLang="en-US" sz="2400"/>
          </a:p>
          <a:p>
            <a:pPr eaLnBrk="1" hangingPunct="1">
              <a:lnSpc>
                <a:spcPct val="90000"/>
              </a:lnSpc>
            </a:pPr>
            <a:r>
              <a:rPr lang="en-US" altLang="zh-CN" sz="2800"/>
              <a:t>Hume“A Treatise of Human Nature”</a:t>
            </a:r>
            <a:r>
              <a:rPr lang="zh-CN" altLang="en-US" sz="2800"/>
              <a:t>提出归纳原理:</a:t>
            </a:r>
            <a:endParaRPr lang="zh-CN" altLang="en-US" sz="2800"/>
          </a:p>
          <a:p>
            <a:pPr lvl="1" eaLnBrk="1" hangingPunct="1">
              <a:lnSpc>
                <a:spcPct val="90000"/>
              </a:lnSpc>
            </a:pPr>
            <a:r>
              <a:rPr lang="zh-CN" altLang="en-US" sz="2400"/>
              <a:t>一般规则是通过揭示形成规则的元素之间的重复关联而获得</a:t>
            </a:r>
            <a:endParaRPr lang="zh-CN" altLang="en-US" sz="2400"/>
          </a:p>
          <a:p>
            <a:pPr eaLnBrk="1" hangingPunct="1">
              <a:lnSpc>
                <a:spcPct val="90000"/>
              </a:lnSpc>
            </a:pPr>
            <a:r>
              <a:rPr lang="zh-CN" altLang="en-US" sz="2800"/>
              <a:t>逻辑实证主义学说</a:t>
            </a:r>
            <a:endParaRPr lang="zh-CN" altLang="en-US" sz="2800"/>
          </a:p>
          <a:p>
            <a:pPr lvl="1" eaLnBrk="1" hangingPunct="1">
              <a:lnSpc>
                <a:spcPct val="90000"/>
              </a:lnSpc>
            </a:pPr>
            <a:r>
              <a:rPr lang="zh-CN" altLang="en-US" sz="2400"/>
              <a:t>所有的知识都可以用最终与（对应于传感器输入的）观察语句相联系的逻辑理论来刻画</a:t>
            </a:r>
            <a:endParaRPr lang="zh-CN" altLang="en-US" sz="2400"/>
          </a:p>
          <a:p>
            <a:pPr lvl="1" eaLnBrk="1" hangingPunct="1">
              <a:lnSpc>
                <a:spcPct val="90000"/>
              </a:lnSpc>
            </a:pPr>
            <a:r>
              <a:rPr lang="en-US" altLang="zh-CN" sz="2400"/>
              <a:t>Carnap“The Logical Structure of the World”</a:t>
            </a:r>
            <a:r>
              <a:rPr lang="zh-CN" altLang="en-US" sz="2400"/>
              <a:t>定义一个用于从基本实验中抽取知识的计算过程</a:t>
            </a:r>
            <a:endParaRPr lang="zh-CN" altLang="en-US" sz="2400"/>
          </a:p>
          <a:p>
            <a:pPr lvl="1" eaLnBrk="1" hangingPunct="1">
              <a:lnSpc>
                <a:spcPct val="90000"/>
              </a:lnSpc>
            </a:pPr>
            <a:endParaRPr lang="zh-CN" altLang="en-US"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0" name="Rectangle 1026"/>
          <p:cNvSpPr>
            <a:spLocks noGrp="1" noChangeArrowheads="1"/>
          </p:cNvSpPr>
          <p:nvPr>
            <p:ph type="title"/>
          </p:nvPr>
        </p:nvSpPr>
        <p:spPr/>
        <p:txBody>
          <a:bodyPr/>
          <a:lstStyle/>
          <a:p>
            <a:pPr algn="l" eaLnBrk="1" hangingPunct="1"/>
            <a:r>
              <a:rPr lang="zh-CN" altLang="en-US" sz="3600">
                <a:solidFill>
                  <a:srgbClr val="00B050"/>
                </a:solidFill>
              </a:rPr>
              <a:t>哲学（</a:t>
            </a:r>
            <a:r>
              <a:rPr lang="en-US" altLang="zh-CN" sz="3600">
                <a:solidFill>
                  <a:srgbClr val="00B050"/>
                </a:solidFill>
              </a:rPr>
              <a:t>3）：</a:t>
            </a:r>
            <a:r>
              <a:rPr lang="zh-CN" altLang="en-US" sz="3600">
                <a:solidFill>
                  <a:srgbClr val="00B050"/>
                </a:solidFill>
              </a:rPr>
              <a:t>知识如何导致行动的？</a:t>
            </a:r>
            <a:endParaRPr lang="zh-CN" altLang="en-US" sz="3600">
              <a:solidFill>
                <a:srgbClr val="00B050"/>
              </a:solidFill>
            </a:endParaRPr>
          </a:p>
        </p:txBody>
      </p:sp>
      <p:sp>
        <p:nvSpPr>
          <p:cNvPr id="140291" name="Rectangle 1027"/>
          <p:cNvSpPr>
            <a:spLocks noGrp="1" noChangeArrowheads="1"/>
          </p:cNvSpPr>
          <p:nvPr>
            <p:ph type="body" idx="1"/>
          </p:nvPr>
        </p:nvSpPr>
        <p:spPr>
          <a:xfrm>
            <a:off x="1981200" y="1600200"/>
            <a:ext cx="8229600" cy="5105400"/>
          </a:xfrm>
        </p:spPr>
        <p:txBody>
          <a:bodyPr/>
          <a:lstStyle/>
          <a:p>
            <a:pPr eaLnBrk="1" hangingPunct="1"/>
            <a:r>
              <a:rPr lang="zh-CN" altLang="en-US" sz="2800"/>
              <a:t>对</a:t>
            </a:r>
            <a:r>
              <a:rPr lang="en-US" altLang="zh-CN" sz="2800"/>
              <a:t>AI</a:t>
            </a:r>
            <a:r>
              <a:rPr lang="zh-CN" altLang="en-US" sz="2800"/>
              <a:t>来说是至关重要的</a:t>
            </a:r>
            <a:endParaRPr lang="zh-CN" altLang="en-US" sz="2800"/>
          </a:p>
          <a:p>
            <a:pPr eaLnBrk="1" hangingPunct="1"/>
            <a:r>
              <a:rPr lang="en-US" altLang="zh-CN" sz="2800"/>
              <a:t>Aristotle:</a:t>
            </a:r>
            <a:r>
              <a:rPr lang="zh-CN" altLang="en-US" sz="2800"/>
              <a:t>行动是通过目标与关于行动结果的知识之间的逻辑联系来判定的。</a:t>
            </a:r>
            <a:endParaRPr lang="zh-CN" altLang="en-US" sz="2800"/>
          </a:p>
          <a:p>
            <a:pPr eaLnBrk="1" hangingPunct="1"/>
            <a:r>
              <a:rPr lang="en-US" altLang="zh-CN" sz="2800"/>
              <a:t>2300</a:t>
            </a:r>
            <a:r>
              <a:rPr lang="zh-CN" altLang="en-US" sz="2800"/>
              <a:t>年后</a:t>
            </a:r>
            <a:r>
              <a:rPr lang="en-US" altLang="zh-CN" sz="2800"/>
              <a:t>Newell&amp;Simon</a:t>
            </a:r>
            <a:r>
              <a:rPr lang="zh-CN" altLang="en-US" sz="2800"/>
              <a:t>在</a:t>
            </a:r>
            <a:r>
              <a:rPr lang="en-US" altLang="zh-CN" sz="2800"/>
              <a:t>GPS</a:t>
            </a:r>
            <a:r>
              <a:rPr lang="zh-CN" altLang="en-US" sz="2800"/>
              <a:t>程序中实现</a:t>
            </a:r>
            <a:r>
              <a:rPr lang="en-US" altLang="zh-CN" sz="2800"/>
              <a:t>Aristotle</a:t>
            </a:r>
            <a:r>
              <a:rPr lang="zh-CN" altLang="en-US" sz="2800"/>
              <a:t>的算法（回归规划系统）</a:t>
            </a:r>
            <a:endParaRPr lang="zh-CN" altLang="en-US" sz="2800"/>
          </a:p>
          <a:p>
            <a:pPr eaLnBrk="1" hangingPunct="1"/>
            <a:r>
              <a:rPr lang="zh-CN" altLang="en-US" sz="2800"/>
              <a:t>当多个行动可以达到目标时或根本无法到达目标时，如何行事？</a:t>
            </a:r>
            <a:endParaRPr lang="zh-CN" altLang="en-US" sz="2800"/>
          </a:p>
          <a:p>
            <a:pPr lvl="1" eaLnBrk="1" hangingPunct="1"/>
            <a:r>
              <a:rPr lang="en-US" altLang="zh-CN" sz="2400"/>
              <a:t>Arnauld</a:t>
            </a:r>
            <a:r>
              <a:rPr lang="zh-CN" altLang="en-US" sz="2400"/>
              <a:t>正确地表述了一个定量规则（</a:t>
            </a:r>
            <a:r>
              <a:rPr lang="en-US" altLang="zh-CN" sz="2400"/>
              <a:t>17</a:t>
            </a:r>
            <a:r>
              <a:rPr lang="zh-CN" altLang="en-US" sz="2400"/>
              <a:t>世纪）</a:t>
            </a:r>
            <a:endParaRPr lang="zh-CN" altLang="en-US" sz="2400"/>
          </a:p>
          <a:p>
            <a:pPr eaLnBrk="1" hangingPunct="1"/>
            <a:r>
              <a:rPr lang="en-US" altLang="zh-CN" sz="2800"/>
              <a:t>John Mill“Utilitarianism”</a:t>
            </a:r>
            <a:r>
              <a:rPr lang="zh-CN" altLang="en-US" sz="2800"/>
              <a:t>把理性决策规范的思想发扬推广到人类行为的各个层面</a:t>
            </a:r>
            <a:r>
              <a:rPr lang="en-US" altLang="zh-CN" sz="2800"/>
              <a:t>(19</a:t>
            </a:r>
            <a:r>
              <a:rPr lang="zh-CN" altLang="en-US" sz="2800"/>
              <a:t>世纪）</a:t>
            </a:r>
            <a:endParaRPr lang="zh-CN" altLang="en-US" sz="28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algn="l" eaLnBrk="1" hangingPunct="1"/>
            <a:r>
              <a:rPr lang="zh-CN" altLang="en-US" sz="3600">
                <a:solidFill>
                  <a:srgbClr val="00B050"/>
                </a:solidFill>
              </a:rPr>
              <a:t>数学</a:t>
            </a:r>
            <a:endParaRPr lang="zh-CN" altLang="en-US" sz="3600">
              <a:solidFill>
                <a:srgbClr val="00B050"/>
              </a:solidFill>
            </a:endParaRPr>
          </a:p>
        </p:txBody>
      </p:sp>
      <p:sp>
        <p:nvSpPr>
          <p:cNvPr id="141315" name="Rectangle 3"/>
          <p:cNvSpPr>
            <a:spLocks noGrp="1" noChangeArrowheads="1"/>
          </p:cNvSpPr>
          <p:nvPr>
            <p:ph type="body" idx="1"/>
          </p:nvPr>
        </p:nvSpPr>
        <p:spPr/>
        <p:txBody>
          <a:bodyPr/>
          <a:lstStyle/>
          <a:p>
            <a:pPr eaLnBrk="1" hangingPunct="1"/>
            <a:r>
              <a:rPr lang="zh-CN" altLang="en-US" sz="2800"/>
              <a:t>哲学家标志出了</a:t>
            </a:r>
            <a:r>
              <a:rPr lang="en-US" altLang="zh-CN" sz="2800"/>
              <a:t>AI</a:t>
            </a:r>
            <a:r>
              <a:rPr lang="zh-CN" altLang="en-US" sz="2800"/>
              <a:t>的大部分思想，但实现成为一门规范科学的飞跃就要求在三个基础领域完成一定程度的数学形式化：逻辑、计算和概率。</a:t>
            </a:r>
            <a:endParaRPr lang="zh-CN" altLang="en-US" sz="2800"/>
          </a:p>
          <a:p>
            <a:pPr eaLnBrk="1" hangingPunct="1"/>
            <a:r>
              <a:rPr lang="zh-CN" altLang="en-US" sz="2800"/>
              <a:t>什么是抽取合理结论的形式化规则？</a:t>
            </a:r>
            <a:endParaRPr lang="zh-CN" altLang="en-US" sz="2800"/>
          </a:p>
          <a:p>
            <a:pPr lvl="1" eaLnBrk="1" hangingPunct="1"/>
            <a:r>
              <a:rPr lang="en-US" altLang="zh-CN" sz="2400"/>
              <a:t>Boole</a:t>
            </a:r>
            <a:r>
              <a:rPr lang="zh-CN" altLang="en-US" sz="2400"/>
              <a:t>逻辑（接近命题逻辑）</a:t>
            </a:r>
            <a:endParaRPr lang="zh-CN" altLang="en-US" sz="2400"/>
          </a:p>
          <a:p>
            <a:pPr lvl="1" eaLnBrk="1" hangingPunct="1"/>
            <a:r>
              <a:rPr lang="en-US" altLang="zh-CN" sz="2400"/>
              <a:t>Frege</a:t>
            </a:r>
            <a:r>
              <a:rPr lang="zh-CN" altLang="en-US" sz="2400"/>
              <a:t>扩展了</a:t>
            </a:r>
            <a:r>
              <a:rPr lang="en-US" altLang="zh-CN" sz="2400"/>
              <a:t>Boole</a:t>
            </a:r>
            <a:r>
              <a:rPr lang="zh-CN" altLang="en-US" sz="2400"/>
              <a:t>逻辑，使其包含对象和关系，创建了一阶逻辑（当今最基本的知识表示系统）</a:t>
            </a:r>
            <a:endParaRPr lang="zh-CN" altLang="en-US" sz="2400"/>
          </a:p>
          <a:p>
            <a:pPr lvl="1" eaLnBrk="1" hangingPunct="1"/>
            <a:r>
              <a:rPr lang="en-US" altLang="zh-CN" sz="2400"/>
              <a:t>Tarski</a:t>
            </a:r>
            <a:r>
              <a:rPr lang="zh-CN" altLang="en-US" sz="2400"/>
              <a:t>引入一种参考理论，可以表示如何将逻辑对象和现实世界的对象联系起来。</a:t>
            </a:r>
            <a:endParaRPr lang="zh-CN" altLang="en-US" sz="2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algn="l" eaLnBrk="1" hangingPunct="1"/>
            <a:r>
              <a:rPr lang="zh-CN" altLang="en-US" sz="3600">
                <a:solidFill>
                  <a:srgbClr val="00B050"/>
                </a:solidFill>
              </a:rPr>
              <a:t>数学（</a:t>
            </a:r>
            <a:r>
              <a:rPr lang="en-US" altLang="zh-CN" sz="3600">
                <a:solidFill>
                  <a:srgbClr val="00B050"/>
                </a:solidFill>
              </a:rPr>
              <a:t>2）：</a:t>
            </a:r>
            <a:r>
              <a:rPr lang="zh-CN" altLang="en-US" sz="3600">
                <a:solidFill>
                  <a:srgbClr val="00B050"/>
                </a:solidFill>
              </a:rPr>
              <a:t>逻辑和计算的极限</a:t>
            </a:r>
            <a:endParaRPr lang="zh-CN" altLang="en-US" sz="3600">
              <a:solidFill>
                <a:srgbClr val="00B050"/>
              </a:solidFill>
            </a:endParaRPr>
          </a:p>
        </p:txBody>
      </p:sp>
      <p:sp>
        <p:nvSpPr>
          <p:cNvPr id="142339" name="Rectangle 3"/>
          <p:cNvSpPr>
            <a:spLocks noGrp="1" noChangeArrowheads="1"/>
          </p:cNvSpPr>
          <p:nvPr>
            <p:ph type="body" idx="1"/>
          </p:nvPr>
        </p:nvSpPr>
        <p:spPr>
          <a:xfrm>
            <a:off x="1524000" y="1600200"/>
            <a:ext cx="8820150" cy="4506913"/>
          </a:xfrm>
        </p:spPr>
        <p:txBody>
          <a:bodyPr/>
          <a:lstStyle/>
          <a:p>
            <a:pPr eaLnBrk="1" hangingPunct="1">
              <a:lnSpc>
                <a:spcPct val="80000"/>
              </a:lnSpc>
            </a:pPr>
            <a:r>
              <a:rPr lang="en-US" altLang="zh-CN" sz="2800"/>
              <a:t>Euclid</a:t>
            </a:r>
            <a:r>
              <a:rPr lang="zh-CN" altLang="en-US" sz="2800"/>
              <a:t>的计算最大公约数的算法是第一个不可忽视的算法</a:t>
            </a:r>
            <a:endParaRPr lang="zh-CN" altLang="en-US" sz="2800"/>
          </a:p>
          <a:p>
            <a:pPr eaLnBrk="1" hangingPunct="1">
              <a:lnSpc>
                <a:spcPct val="80000"/>
              </a:lnSpc>
            </a:pPr>
            <a:r>
              <a:rPr lang="zh-CN" altLang="en-US" sz="2800"/>
              <a:t>把一般的数学推理形式化为逻辑演绎的努力（始于</a:t>
            </a:r>
            <a:r>
              <a:rPr lang="en-US" altLang="zh-CN" sz="2800"/>
              <a:t>19</a:t>
            </a:r>
            <a:r>
              <a:rPr lang="zh-CN" altLang="en-US" sz="2800"/>
              <a:t>世纪晚期）</a:t>
            </a:r>
            <a:endParaRPr lang="zh-CN" altLang="en-US" sz="2800"/>
          </a:p>
          <a:p>
            <a:pPr eaLnBrk="1" hangingPunct="1">
              <a:lnSpc>
                <a:spcPct val="80000"/>
              </a:lnSpc>
            </a:pPr>
            <a:r>
              <a:rPr lang="en-US" altLang="zh-CN" sz="2800"/>
              <a:t>Hilbert</a:t>
            </a:r>
            <a:r>
              <a:rPr lang="zh-CN" altLang="en-US" sz="2800"/>
              <a:t>著名的“</a:t>
            </a:r>
            <a:r>
              <a:rPr lang="en-US" altLang="zh-CN" sz="2800"/>
              <a:t>23</a:t>
            </a:r>
            <a:r>
              <a:rPr lang="zh-CN" altLang="en-US" sz="2800"/>
              <a:t>个问题”的最后一个问题是：是否存在一个算法可以判定任何涉及自然数的逻辑命题的真实性。</a:t>
            </a:r>
            <a:endParaRPr lang="zh-CN" altLang="en-US" sz="2800"/>
          </a:p>
          <a:p>
            <a:pPr eaLnBrk="1" hangingPunct="1">
              <a:lnSpc>
                <a:spcPct val="80000"/>
              </a:lnSpc>
            </a:pPr>
            <a:r>
              <a:rPr lang="en-US" altLang="zh-CN" sz="2800"/>
              <a:t>Godel</a:t>
            </a:r>
            <a:r>
              <a:rPr lang="zh-CN" altLang="en-US" sz="2800"/>
              <a:t>证明了确实存在真实的局限（不完备性定理，</a:t>
            </a:r>
            <a:r>
              <a:rPr lang="en-US" altLang="zh-CN" sz="2800"/>
              <a:t>1931</a:t>
            </a:r>
            <a:r>
              <a:rPr lang="zh-CN" altLang="en-US" sz="2800"/>
              <a:t>）</a:t>
            </a:r>
            <a:endParaRPr lang="zh-CN" altLang="en-US" sz="2800"/>
          </a:p>
          <a:p>
            <a:pPr lvl="1" eaLnBrk="1" hangingPunct="1">
              <a:lnSpc>
                <a:spcPct val="80000"/>
              </a:lnSpc>
            </a:pPr>
            <a:r>
              <a:rPr lang="zh-CN" altLang="en-US" sz="2400"/>
              <a:t>在任何表达能力足以描述自然数的语言中，在不能通过任何算法建立它们的真值意义下，存在不可判定的真值语句。</a:t>
            </a:r>
            <a:endParaRPr lang="zh-CN" altLang="en-US" sz="24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algn="l" eaLnBrk="1" hangingPunct="1"/>
            <a:r>
              <a:rPr lang="zh-CN" altLang="en-US" sz="3600">
                <a:solidFill>
                  <a:srgbClr val="00B050"/>
                </a:solidFill>
              </a:rPr>
              <a:t>逻辑和计算的极限（</a:t>
            </a:r>
            <a:r>
              <a:rPr lang="en-US" altLang="zh-CN" sz="3600">
                <a:solidFill>
                  <a:srgbClr val="00B050"/>
                </a:solidFill>
              </a:rPr>
              <a:t>2</a:t>
            </a:r>
            <a:r>
              <a:rPr lang="zh-CN" altLang="en-US" sz="3600">
                <a:solidFill>
                  <a:srgbClr val="00B050"/>
                </a:solidFill>
              </a:rPr>
              <a:t>）</a:t>
            </a:r>
            <a:endParaRPr lang="zh-CN" altLang="en-US" sz="3600">
              <a:solidFill>
                <a:srgbClr val="00B050"/>
              </a:solidFill>
            </a:endParaRPr>
          </a:p>
        </p:txBody>
      </p:sp>
      <p:sp>
        <p:nvSpPr>
          <p:cNvPr id="144387" name="Rectangle 3"/>
          <p:cNvSpPr>
            <a:spLocks noGrp="1" noChangeArrowheads="1"/>
          </p:cNvSpPr>
          <p:nvPr>
            <p:ph type="body" idx="1"/>
          </p:nvPr>
        </p:nvSpPr>
        <p:spPr/>
        <p:txBody>
          <a:bodyPr/>
          <a:lstStyle/>
          <a:p>
            <a:pPr eaLnBrk="1" hangingPunct="1"/>
            <a:r>
              <a:rPr lang="en-US" altLang="zh-CN" sz="2800"/>
              <a:t>Turning</a:t>
            </a:r>
            <a:r>
              <a:rPr lang="zh-CN" altLang="en-US" sz="2800"/>
              <a:t>试图精确地刻画哪些函数是能够被计算的</a:t>
            </a:r>
            <a:r>
              <a:rPr lang="en-US" altLang="zh-CN" sz="2800"/>
              <a:t>,</a:t>
            </a:r>
            <a:r>
              <a:rPr lang="zh-CN" altLang="en-US" sz="2800"/>
              <a:t>但计算或有效过程的概念是无法给出形式化定义的。</a:t>
            </a:r>
            <a:endParaRPr lang="zh-CN" altLang="en-US" sz="2800"/>
          </a:p>
          <a:p>
            <a:pPr eaLnBrk="1" hangingPunct="1"/>
            <a:r>
              <a:rPr lang="zh-CN" altLang="en-US" sz="2800"/>
              <a:t>如果解决一个问题需要的时间随实例的规模成指数级增长，该问题称为</a:t>
            </a:r>
            <a:r>
              <a:rPr lang="zh-CN" altLang="en-US" sz="2800" i="1"/>
              <a:t>不可操作的</a:t>
            </a:r>
            <a:r>
              <a:rPr lang="zh-CN" altLang="en-US" sz="2800"/>
              <a:t>。</a:t>
            </a:r>
            <a:endParaRPr lang="zh-CN" altLang="en-US" sz="2800"/>
          </a:p>
          <a:p>
            <a:pPr eaLnBrk="1" hangingPunct="1"/>
            <a:r>
              <a:rPr lang="en-US" altLang="zh-CN" sz="2800"/>
              <a:t>NP-</a:t>
            </a:r>
            <a:r>
              <a:rPr lang="zh-CN" altLang="en-US" sz="2800"/>
              <a:t>完全理论为认识不可操作问题提供一种方法</a:t>
            </a:r>
            <a:endParaRPr lang="zh-CN" altLang="en-US" sz="2800"/>
          </a:p>
          <a:p>
            <a:pPr lvl="1" eaLnBrk="1" hangingPunct="1"/>
            <a:r>
              <a:rPr lang="zh-CN" altLang="en-US" sz="2400"/>
              <a:t>任何</a:t>
            </a:r>
            <a:r>
              <a:rPr lang="en-US" altLang="zh-CN" sz="2400"/>
              <a:t>NP-</a:t>
            </a:r>
            <a:r>
              <a:rPr lang="zh-CN" altLang="en-US" sz="2400"/>
              <a:t>完全问题类可归约而成的问题类</a:t>
            </a:r>
            <a:r>
              <a:rPr lang="zh-CN" altLang="en-US" sz="2400" i="1"/>
              <a:t>很可能</a:t>
            </a:r>
            <a:r>
              <a:rPr lang="zh-CN" altLang="en-US" sz="2400"/>
              <a:t>是不可操作的</a:t>
            </a:r>
            <a:endParaRPr lang="zh-CN" altLang="en-US" sz="24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algn="l" eaLnBrk="1" hangingPunct="1"/>
            <a:r>
              <a:rPr lang="zh-CN" altLang="en-US" sz="3600">
                <a:solidFill>
                  <a:srgbClr val="00B050"/>
                </a:solidFill>
              </a:rPr>
              <a:t>数学（3）：概率</a:t>
            </a:r>
            <a:endParaRPr lang="zh-CN" altLang="en-US" sz="3600">
              <a:solidFill>
                <a:srgbClr val="00B050"/>
              </a:solidFill>
            </a:endParaRPr>
          </a:p>
        </p:txBody>
      </p:sp>
      <p:sp>
        <p:nvSpPr>
          <p:cNvPr id="146435" name="Rectangle 3"/>
          <p:cNvSpPr>
            <a:spLocks noGrp="1" noChangeArrowheads="1"/>
          </p:cNvSpPr>
          <p:nvPr>
            <p:ph type="body" idx="1"/>
          </p:nvPr>
        </p:nvSpPr>
        <p:spPr/>
        <p:txBody>
          <a:bodyPr/>
          <a:lstStyle/>
          <a:p>
            <a:pPr eaLnBrk="1" hangingPunct="1">
              <a:lnSpc>
                <a:spcPct val="90000"/>
              </a:lnSpc>
            </a:pPr>
            <a:r>
              <a:rPr lang="zh-CN" altLang="en-US"/>
              <a:t>概率起源于对赌博问题可能结果的描述，成为所有需要定量的科学的无价之宝，帮助对付不确定的测量和不完备的理论。（</a:t>
            </a:r>
            <a:r>
              <a:rPr lang="en-US" altLang="zh-CN"/>
              <a:t>Cardano，16</a:t>
            </a:r>
            <a:r>
              <a:rPr lang="zh-CN" altLang="en-US"/>
              <a:t>世纪）</a:t>
            </a:r>
            <a:endParaRPr lang="zh-CN" altLang="en-US"/>
          </a:p>
          <a:p>
            <a:pPr eaLnBrk="1" hangingPunct="1">
              <a:lnSpc>
                <a:spcPct val="90000"/>
              </a:lnSpc>
            </a:pPr>
            <a:r>
              <a:rPr lang="en-US" altLang="zh-CN"/>
              <a:t>Bayes</a:t>
            </a:r>
            <a:r>
              <a:rPr lang="zh-CN" altLang="en-US"/>
              <a:t>提出了根据新证据更新概率的法则（18世纪）</a:t>
            </a:r>
            <a:endParaRPr lang="zh-CN" altLang="en-US"/>
          </a:p>
          <a:p>
            <a:pPr eaLnBrk="1" hangingPunct="1">
              <a:lnSpc>
                <a:spcPct val="90000"/>
              </a:lnSpc>
            </a:pPr>
            <a:r>
              <a:rPr lang="en-US" altLang="zh-CN"/>
              <a:t>Bayes</a:t>
            </a:r>
            <a:r>
              <a:rPr lang="zh-CN" altLang="en-US"/>
              <a:t>分析形成了大多数</a:t>
            </a:r>
            <a:r>
              <a:rPr lang="en-US" altLang="zh-CN"/>
              <a:t>AI</a:t>
            </a:r>
            <a:r>
              <a:rPr lang="zh-CN" altLang="en-US"/>
              <a:t>系统中不确定推理的现代方法的基础</a:t>
            </a:r>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algn="l" eaLnBrk="1" hangingPunct="1"/>
            <a:r>
              <a:rPr lang="zh-CN" altLang="en-US" sz="3600">
                <a:solidFill>
                  <a:srgbClr val="00B050"/>
                </a:solidFill>
              </a:rPr>
              <a:t>经济学</a:t>
            </a:r>
            <a:endParaRPr lang="zh-CN" altLang="en-US" sz="3600">
              <a:solidFill>
                <a:srgbClr val="00B050"/>
              </a:solidFill>
            </a:endParaRPr>
          </a:p>
        </p:txBody>
      </p:sp>
      <p:sp>
        <p:nvSpPr>
          <p:cNvPr id="147459" name="Rectangle 3"/>
          <p:cNvSpPr>
            <a:spLocks noGrp="1" noChangeArrowheads="1"/>
          </p:cNvSpPr>
          <p:nvPr>
            <p:ph type="body" idx="1"/>
          </p:nvPr>
        </p:nvSpPr>
        <p:spPr/>
        <p:txBody>
          <a:bodyPr/>
          <a:lstStyle/>
          <a:p>
            <a:pPr eaLnBrk="1" hangingPunct="1">
              <a:lnSpc>
                <a:spcPct val="90000"/>
              </a:lnSpc>
            </a:pPr>
            <a:r>
              <a:rPr lang="zh-CN" altLang="en-US" sz="2800"/>
              <a:t>我们如何决策以获得最大效益？</a:t>
            </a:r>
            <a:endParaRPr lang="zh-CN" altLang="en-US" sz="2800"/>
          </a:p>
          <a:p>
            <a:pPr lvl="1" eaLnBrk="1" hangingPunct="1">
              <a:lnSpc>
                <a:spcPct val="90000"/>
              </a:lnSpc>
            </a:pPr>
            <a:r>
              <a:rPr lang="en-US" altLang="zh-CN" sz="2400"/>
              <a:t>Adam Smith</a:t>
            </a:r>
            <a:r>
              <a:rPr lang="zh-CN" altLang="en-US" sz="2400"/>
              <a:t>是第一个把经济学当作科学来看待，认为经济是个人代理之间的协调过程，这些代理追求自己的经济利益的最大化。</a:t>
            </a:r>
            <a:endParaRPr lang="zh-CN" altLang="en-US" sz="2400"/>
          </a:p>
          <a:p>
            <a:pPr lvl="1" eaLnBrk="1" hangingPunct="1">
              <a:lnSpc>
                <a:spcPct val="90000"/>
              </a:lnSpc>
            </a:pPr>
            <a:r>
              <a:rPr lang="zh-CN" altLang="en-US" sz="2400"/>
              <a:t>对于“偏好的结果”（效用）的数学处理，由</a:t>
            </a:r>
            <a:r>
              <a:rPr lang="en-US" altLang="zh-CN" sz="2400"/>
              <a:t>Walras</a:t>
            </a:r>
            <a:r>
              <a:rPr lang="zh-CN" altLang="en-US" sz="2400"/>
              <a:t>完成形式化。</a:t>
            </a:r>
            <a:endParaRPr lang="zh-CN" altLang="en-US" sz="2400"/>
          </a:p>
          <a:p>
            <a:pPr lvl="1" eaLnBrk="1" hangingPunct="1">
              <a:lnSpc>
                <a:spcPct val="90000"/>
              </a:lnSpc>
            </a:pPr>
            <a:r>
              <a:rPr lang="zh-CN" altLang="en-US" sz="2400"/>
              <a:t>决策理论把概率和效用结合起来，为在不确定条件下进行决策提供了形式化和完整的框架。（适用于“宏观”经济）</a:t>
            </a:r>
            <a:endParaRPr lang="zh-CN" altLang="en-US" sz="2400"/>
          </a:p>
          <a:p>
            <a:pPr eaLnBrk="1" hangingPunct="1">
              <a:lnSpc>
                <a:spcPct val="90000"/>
              </a:lnSpc>
            </a:pPr>
            <a:r>
              <a:rPr lang="zh-CN" altLang="en-US" sz="2800"/>
              <a:t>“微观”经济则更像博奕游戏</a:t>
            </a:r>
            <a:r>
              <a:rPr lang="zh-CN" altLang="en-US" sz="2800">
                <a:sym typeface="Symbol" panose="05050102010706020507" pitchFamily="18" charset="2"/>
              </a:rPr>
              <a:t>在他人不合作情况下如何</a:t>
            </a:r>
            <a:r>
              <a:rPr lang="zh-CN" altLang="en-US" sz="2800"/>
              <a:t>获得最大效益？</a:t>
            </a:r>
            <a:endParaRPr lang="zh-CN" altLang="en-US" sz="28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l" eaLnBrk="1" hangingPunct="1"/>
            <a:r>
              <a:rPr lang="zh-CN" altLang="en-US" sz="3600">
                <a:solidFill>
                  <a:srgbClr val="00B050"/>
                </a:solidFill>
              </a:rPr>
              <a:t>经济学（２）</a:t>
            </a:r>
            <a:endParaRPr lang="zh-CN" altLang="en-US" sz="3600">
              <a:solidFill>
                <a:srgbClr val="00B050"/>
              </a:solidFill>
            </a:endParaRPr>
          </a:p>
        </p:txBody>
      </p:sp>
      <p:sp>
        <p:nvSpPr>
          <p:cNvPr id="149507" name="Rectangle 3"/>
          <p:cNvSpPr>
            <a:spLocks noGrp="1" noChangeArrowheads="1"/>
          </p:cNvSpPr>
          <p:nvPr>
            <p:ph type="body" idx="1"/>
          </p:nvPr>
        </p:nvSpPr>
        <p:spPr>
          <a:xfrm>
            <a:off x="1790700" y="1417638"/>
            <a:ext cx="8610600" cy="4459287"/>
          </a:xfrm>
        </p:spPr>
        <p:txBody>
          <a:bodyPr/>
          <a:lstStyle/>
          <a:p>
            <a:pPr eaLnBrk="1" hangingPunct="1">
              <a:lnSpc>
                <a:spcPct val="90000"/>
              </a:lnSpc>
            </a:pPr>
            <a:r>
              <a:rPr lang="zh-CN" altLang="en-US"/>
              <a:t>当行动的收益不是立即体现的，而是一些按顺序采用的行动的结果时，如何制定理性的决策？</a:t>
            </a:r>
            <a:endParaRPr lang="zh-CN" altLang="en-US"/>
          </a:p>
          <a:p>
            <a:pPr lvl="1" eaLnBrk="1" hangingPunct="1">
              <a:lnSpc>
                <a:spcPct val="90000"/>
              </a:lnSpc>
            </a:pPr>
            <a:r>
              <a:rPr lang="zh-CN" altLang="en-US"/>
              <a:t>属于运筹学</a:t>
            </a:r>
            <a:endParaRPr lang="zh-CN" altLang="en-US"/>
          </a:p>
          <a:p>
            <a:pPr lvl="1" eaLnBrk="1" hangingPunct="1">
              <a:lnSpc>
                <a:spcPct val="90000"/>
              </a:lnSpc>
            </a:pPr>
            <a:r>
              <a:rPr lang="zh-CN" altLang="en-US"/>
              <a:t>问题的形式化</a:t>
            </a:r>
            <a:r>
              <a:rPr lang="zh-CN" altLang="en-US">
                <a:sym typeface="Symbol" panose="05050102010706020507" pitchFamily="18" charset="2"/>
              </a:rPr>
              <a:t></a:t>
            </a:r>
            <a:r>
              <a:rPr lang="zh-CN" altLang="en-US"/>
              <a:t>马尔可夫决策过程</a:t>
            </a:r>
            <a:endParaRPr lang="zh-CN" altLang="en-US"/>
          </a:p>
          <a:p>
            <a:pPr eaLnBrk="1" hangingPunct="1">
              <a:lnSpc>
                <a:spcPct val="90000"/>
              </a:lnSpc>
            </a:pPr>
            <a:r>
              <a:rPr lang="zh-CN" altLang="en-US"/>
              <a:t>基于满意度的模型</a:t>
            </a:r>
            <a:endParaRPr lang="zh-CN" altLang="en-US"/>
          </a:p>
          <a:p>
            <a:pPr lvl="1" eaLnBrk="1" hangingPunct="1">
              <a:lnSpc>
                <a:spcPct val="90000"/>
              </a:lnSpc>
            </a:pPr>
            <a:r>
              <a:rPr lang="zh-CN" altLang="en-US"/>
              <a:t>制定“足够好”的决策，而不是艰苦计算得到最优化决策，能更好地描述人类行为。（</a:t>
            </a:r>
            <a:r>
              <a:rPr lang="en-US" altLang="zh-CN"/>
              <a:t>Simon, 1947)</a:t>
            </a:r>
            <a:endParaRPr lang="en-US" altLang="zh-CN"/>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algn="l" eaLnBrk="1" hangingPunct="1"/>
            <a:r>
              <a:rPr lang="zh-CN" altLang="en-US" sz="3600">
                <a:solidFill>
                  <a:srgbClr val="00B050"/>
                </a:solidFill>
              </a:rPr>
              <a:t>神经科学：大脑是如何处理信息的？</a:t>
            </a:r>
            <a:endParaRPr lang="zh-CN" altLang="en-US" sz="3600">
              <a:solidFill>
                <a:srgbClr val="00B050"/>
              </a:solidFill>
            </a:endParaRPr>
          </a:p>
        </p:txBody>
      </p:sp>
      <p:pic>
        <p:nvPicPr>
          <p:cNvPr id="150531" name="Picture 3"/>
          <p:cNvPicPr>
            <a:picLocks noGrp="1" noChangeAspect="1" noChangeArrowheads="1"/>
          </p:cNvPicPr>
          <p:nvPr>
            <p:ph type="body" idx="4294967295"/>
          </p:nvPr>
        </p:nvPicPr>
        <p:blipFill>
          <a:blip r:embed="rId1">
            <a:extLst>
              <a:ext uri="{28A0092B-C50C-407E-A947-70E740481C1C}">
                <a14:useLocalDpi xmlns:a14="http://schemas.microsoft.com/office/drawing/2010/main" val="0"/>
              </a:ext>
            </a:extLst>
          </a:blip>
          <a:srcRect/>
          <a:stretch>
            <a:fillRect/>
          </a:stretch>
        </p:blipFill>
        <p:spPr>
          <a:xfrm>
            <a:off x="3429000" y="1519238"/>
            <a:ext cx="4837113" cy="2465387"/>
          </a:xfrm>
        </p:spPr>
      </p:pic>
      <p:sp>
        <p:nvSpPr>
          <p:cNvPr id="150532" name="Text Box 4"/>
          <p:cNvSpPr txBox="1">
            <a:spLocks noChangeArrowheads="1"/>
          </p:cNvSpPr>
          <p:nvPr/>
        </p:nvSpPr>
        <p:spPr bwMode="auto">
          <a:xfrm>
            <a:off x="1774825" y="6092825"/>
            <a:ext cx="8424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429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chemeClr val="accent2"/>
              </a:buClr>
              <a:buSzPct val="55000"/>
              <a:buFont typeface="Wingdings" panose="05000000000000000000" pitchFamily="2" charset="2"/>
              <a:buNone/>
            </a:pPr>
            <a:r>
              <a:rPr lang="zh-CN" altLang="en-US" sz="2800">
                <a:latin typeface="Tahoma" panose="020B0604030504040204" pitchFamily="34" charset="0"/>
              </a:rPr>
              <a:t>大脑的神经元</a:t>
            </a:r>
            <a:endParaRPr lang="en-US" altLang="zh-CN" sz="2800">
              <a:latin typeface="Tahoma" panose="020B0604030504040204" pitchFamily="34" charset="0"/>
            </a:endParaRPr>
          </a:p>
        </p:txBody>
      </p:sp>
      <p:pic>
        <p:nvPicPr>
          <p:cNvPr id="15053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4414838"/>
            <a:ext cx="82804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标题 1"/>
          <p:cNvSpPr>
            <a:spLocks noGrp="1" noChangeArrowheads="1"/>
          </p:cNvSpPr>
          <p:nvPr>
            <p:ph type="title"/>
          </p:nvPr>
        </p:nvSpPr>
        <p:spPr/>
        <p:txBody>
          <a:bodyPr/>
          <a:lstStyle/>
          <a:p>
            <a:r>
              <a:rPr lang="zh-CN" altLang="en-US"/>
              <a:t>机器学习能干什么？</a:t>
            </a:r>
            <a:endParaRPr lang="zh-CN" altLang="en-US"/>
          </a:p>
        </p:txBody>
      </p:sp>
      <p:sp>
        <p:nvSpPr>
          <p:cNvPr id="3" name="矩形 2"/>
          <p:cNvSpPr/>
          <p:nvPr/>
        </p:nvSpPr>
        <p:spPr>
          <a:xfrm>
            <a:off x="419100" y="1225550"/>
            <a:ext cx="11353800" cy="5262979"/>
          </a:xfrm>
          <a:prstGeom prst="rect">
            <a:avLst/>
          </a:prstGeom>
        </p:spPr>
        <p:txBody>
          <a:bodyPr>
            <a:spAutoFit/>
          </a:bodyPr>
          <a:lstStyle/>
          <a:p>
            <a:pPr algn="just">
              <a:buFont typeface="+mj-lt"/>
              <a:buAutoNum type="arabicPeriod"/>
              <a:defRPr/>
            </a:pPr>
            <a:r>
              <a:rPr lang="zh-CN" altLang="en-US" sz="2400" dirty="0">
                <a:solidFill>
                  <a:srgbClr val="333333"/>
                </a:solidFill>
                <a:latin typeface="-apple-system-font"/>
              </a:rPr>
              <a:t>智能手机中的应用</a:t>
            </a:r>
            <a:endParaRPr lang="en-US" altLang="zh-CN" sz="2400" dirty="0">
              <a:solidFill>
                <a:srgbClr val="333333"/>
              </a:solidFill>
              <a:latin typeface="-apple-system-font"/>
            </a:endParaRPr>
          </a:p>
          <a:p>
            <a:pPr marL="742950" lvl="1" indent="-285750" algn="just">
              <a:buFont typeface="Arial" panose="020B0604020202020204" pitchFamily="34" charset="0"/>
              <a:buChar char="•"/>
              <a:defRPr/>
            </a:pPr>
            <a:r>
              <a:rPr lang="zh-CN" altLang="en-US" sz="2400" b="1" dirty="0">
                <a:solidFill>
                  <a:srgbClr val="FF0000"/>
                </a:solidFill>
                <a:latin typeface="Arial Black" panose="020B0A04020102020204" pitchFamily="34" charset="0"/>
              </a:rPr>
              <a:t>语音助理       智能相机      </a:t>
            </a:r>
            <a:r>
              <a:rPr lang="en-US" altLang="zh-CN" sz="2400" b="1" dirty="0">
                <a:solidFill>
                  <a:srgbClr val="FF0000"/>
                </a:solidFill>
                <a:latin typeface="Arial Black" panose="020B0A04020102020204" pitchFamily="34" charset="0"/>
              </a:rPr>
              <a:t>App Store</a:t>
            </a:r>
            <a:r>
              <a:rPr lang="zh-CN" altLang="en-US" sz="2400" b="1" dirty="0">
                <a:solidFill>
                  <a:srgbClr val="FF0000"/>
                </a:solidFill>
                <a:latin typeface="Arial Black" panose="020B0A04020102020204" pitchFamily="34" charset="0"/>
              </a:rPr>
              <a:t>和</a:t>
            </a:r>
            <a:r>
              <a:rPr lang="en-US" altLang="zh-CN" sz="2400" b="1" dirty="0">
                <a:solidFill>
                  <a:srgbClr val="FF0000"/>
                </a:solidFill>
                <a:latin typeface="Arial Black" panose="020B0A04020102020204" pitchFamily="34" charset="0"/>
              </a:rPr>
              <a:t>Play</a:t>
            </a:r>
            <a:r>
              <a:rPr lang="zh-CN" altLang="en-US" sz="2400" b="1" dirty="0">
                <a:solidFill>
                  <a:srgbClr val="FF0000"/>
                </a:solidFill>
                <a:latin typeface="Arial Black" panose="020B0A04020102020204" pitchFamily="34" charset="0"/>
              </a:rPr>
              <a:t>商店推荐     面部解锁</a:t>
            </a:r>
            <a:endParaRPr lang="zh-CN" altLang="en-US" sz="2400" b="1" dirty="0">
              <a:solidFill>
                <a:srgbClr val="FF0000"/>
              </a:solidFill>
              <a:latin typeface="Arial Black" panose="020B0A04020102020204" pitchFamily="34" charset="0"/>
            </a:endParaRPr>
          </a:p>
          <a:p>
            <a:pPr algn="just">
              <a:buFont typeface="+mj-lt"/>
              <a:buAutoNum type="arabicPeriod"/>
              <a:defRPr/>
            </a:pPr>
            <a:r>
              <a:rPr lang="zh-CN" altLang="en-US" sz="2400" dirty="0">
                <a:solidFill>
                  <a:srgbClr val="333333"/>
                </a:solidFill>
                <a:latin typeface="-apple-system-font"/>
              </a:rPr>
              <a:t>运输优化</a:t>
            </a:r>
            <a:endParaRPr lang="en-US" altLang="zh-CN" sz="2400" dirty="0">
              <a:solidFill>
                <a:srgbClr val="333333"/>
              </a:solidFill>
              <a:latin typeface="-apple-system-font"/>
            </a:endParaRPr>
          </a:p>
          <a:p>
            <a:pPr marL="742950" lvl="1" indent="-285750" algn="just">
              <a:buFont typeface="Arial" panose="020B0604020202020204" pitchFamily="34" charset="0"/>
              <a:buChar char="•"/>
              <a:defRPr/>
            </a:pPr>
            <a:r>
              <a:rPr lang="zh-CN" altLang="en-US" sz="2400" b="1" dirty="0">
                <a:solidFill>
                  <a:srgbClr val="FF0000"/>
                </a:solidFill>
                <a:latin typeface="Arial Black" panose="020B0A04020102020204" pitchFamily="34" charset="0"/>
              </a:rPr>
              <a:t>旅行中的动态定价     交通和通勤 </a:t>
            </a:r>
            <a:r>
              <a:rPr lang="en-US" altLang="zh-CN" sz="2400" b="1" dirty="0">
                <a:solidFill>
                  <a:srgbClr val="FF0000"/>
                </a:solidFill>
                <a:latin typeface="Arial Black" panose="020B0A04020102020204" pitchFamily="34" charset="0"/>
              </a:rPr>
              <a:t>- </a:t>
            </a:r>
            <a:r>
              <a:rPr lang="zh-CN" altLang="en-US" sz="2400" b="1" dirty="0">
                <a:solidFill>
                  <a:srgbClr val="FF0000"/>
                </a:solidFill>
                <a:latin typeface="Arial Black" panose="020B0A04020102020204" pitchFamily="34" charset="0"/>
              </a:rPr>
              <a:t>优步      谷歌地图</a:t>
            </a:r>
            <a:endParaRPr lang="zh-CN" altLang="en-US" sz="2400" b="1" dirty="0">
              <a:solidFill>
                <a:srgbClr val="FF0000"/>
              </a:solidFill>
              <a:latin typeface="Arial Black" panose="020B0A04020102020204" pitchFamily="34" charset="0"/>
            </a:endParaRPr>
          </a:p>
          <a:p>
            <a:pPr algn="just">
              <a:buFont typeface="+mj-lt"/>
              <a:buAutoNum type="arabicPeriod"/>
              <a:defRPr/>
            </a:pPr>
            <a:r>
              <a:rPr lang="zh-CN" altLang="en-US" sz="2400" dirty="0">
                <a:solidFill>
                  <a:srgbClr val="333333"/>
                </a:solidFill>
                <a:latin typeface="-apple-system-font"/>
              </a:rPr>
              <a:t>主流</a:t>
            </a:r>
            <a:r>
              <a:rPr lang="en-US" altLang="zh-CN" sz="2400" dirty="0">
                <a:solidFill>
                  <a:srgbClr val="333333"/>
                </a:solidFill>
                <a:latin typeface="-apple-system-font"/>
              </a:rPr>
              <a:t>Web</a:t>
            </a:r>
            <a:r>
              <a:rPr lang="zh-CN" altLang="en-US" sz="2400" dirty="0">
                <a:solidFill>
                  <a:srgbClr val="333333"/>
                </a:solidFill>
                <a:latin typeface="-apple-system-font"/>
              </a:rPr>
              <a:t>服务</a:t>
            </a:r>
            <a:endParaRPr lang="en-US" altLang="zh-CN" sz="2400" dirty="0">
              <a:solidFill>
                <a:srgbClr val="333333"/>
              </a:solidFill>
              <a:latin typeface="-apple-system-font"/>
            </a:endParaRPr>
          </a:p>
          <a:p>
            <a:pPr marL="742950" lvl="1" indent="-285750" algn="just">
              <a:buFont typeface="Arial" panose="020B0604020202020204" pitchFamily="34" charset="0"/>
              <a:buChar char="•"/>
              <a:defRPr/>
            </a:pPr>
            <a:r>
              <a:rPr lang="zh-CN" altLang="en-US" sz="2400" b="1" dirty="0">
                <a:solidFill>
                  <a:srgbClr val="FF0000"/>
                </a:solidFill>
                <a:latin typeface="Arial Black" panose="020B0A04020102020204" pitchFamily="34" charset="0"/>
              </a:rPr>
              <a:t>邮件过滤     谷歌搜索      机器翻译    </a:t>
            </a:r>
            <a:r>
              <a:rPr lang="en-US" altLang="zh-CN" sz="2400" b="1" dirty="0">
                <a:solidFill>
                  <a:srgbClr val="FF0000"/>
                </a:solidFill>
                <a:latin typeface="Arial Black" panose="020B0A04020102020204" pitchFamily="34" charset="0"/>
              </a:rPr>
              <a:t>LinkedIn</a:t>
            </a:r>
            <a:r>
              <a:rPr lang="zh-CN" altLang="en-US" sz="2400" b="1" dirty="0">
                <a:solidFill>
                  <a:srgbClr val="FF0000"/>
                </a:solidFill>
                <a:latin typeface="Arial Black" panose="020B0A04020102020204" pitchFamily="34" charset="0"/>
              </a:rPr>
              <a:t>和</a:t>
            </a:r>
            <a:r>
              <a:rPr lang="en-US" altLang="zh-CN" sz="2400" b="1" dirty="0">
                <a:solidFill>
                  <a:srgbClr val="FF0000"/>
                </a:solidFill>
                <a:latin typeface="Arial Black" panose="020B0A04020102020204" pitchFamily="34" charset="0"/>
              </a:rPr>
              <a:t>Facebook</a:t>
            </a:r>
            <a:r>
              <a:rPr lang="zh-CN" altLang="en-US" sz="2400" b="1" dirty="0">
                <a:solidFill>
                  <a:srgbClr val="FF0000"/>
                </a:solidFill>
                <a:latin typeface="Arial Black" panose="020B0A04020102020204" pitchFamily="34" charset="0"/>
              </a:rPr>
              <a:t>的推荐和广告</a:t>
            </a:r>
            <a:endParaRPr lang="zh-CN" altLang="en-US" sz="2400" b="1" dirty="0">
              <a:solidFill>
                <a:srgbClr val="FF0000"/>
              </a:solidFill>
              <a:latin typeface="Arial Black" panose="020B0A04020102020204" pitchFamily="34" charset="0"/>
            </a:endParaRPr>
          </a:p>
          <a:p>
            <a:pPr algn="just">
              <a:buFont typeface="+mj-lt"/>
              <a:buAutoNum type="arabicPeriod"/>
              <a:defRPr/>
            </a:pPr>
            <a:r>
              <a:rPr lang="zh-CN" altLang="en-US" sz="2400" dirty="0">
                <a:solidFill>
                  <a:srgbClr val="333333"/>
                </a:solidFill>
                <a:latin typeface="-apple-system-font"/>
              </a:rPr>
              <a:t>销售和营销</a:t>
            </a:r>
            <a:endParaRPr lang="en-US" altLang="zh-CN" sz="2400" dirty="0">
              <a:solidFill>
                <a:srgbClr val="333333"/>
              </a:solidFill>
              <a:latin typeface="-apple-system-font"/>
            </a:endParaRPr>
          </a:p>
          <a:p>
            <a:pPr marL="742950" lvl="1" indent="-285750" algn="just">
              <a:buFont typeface="Arial" panose="020B0604020202020204" pitchFamily="34" charset="0"/>
              <a:buChar char="•"/>
              <a:defRPr/>
            </a:pPr>
            <a:r>
              <a:rPr lang="zh-CN" altLang="en-US" sz="2400" b="1" dirty="0">
                <a:solidFill>
                  <a:srgbClr val="FF0000"/>
                </a:solidFill>
                <a:latin typeface="Arial Black" panose="020B0A04020102020204" pitchFamily="34" charset="0"/>
              </a:rPr>
              <a:t>推荐引擎       个性化营销       客户支持查询（和聊天机器人）</a:t>
            </a:r>
            <a:endParaRPr lang="zh-CN" altLang="en-US" sz="2400" b="1" dirty="0">
              <a:solidFill>
                <a:srgbClr val="FF0000"/>
              </a:solidFill>
              <a:latin typeface="Arial Black" panose="020B0A04020102020204" pitchFamily="34" charset="0"/>
            </a:endParaRPr>
          </a:p>
          <a:p>
            <a:pPr algn="just">
              <a:buFont typeface="+mj-lt"/>
              <a:buAutoNum type="arabicPeriod"/>
              <a:defRPr/>
            </a:pPr>
            <a:r>
              <a:rPr lang="zh-CN" altLang="en-US" sz="2400" dirty="0">
                <a:solidFill>
                  <a:srgbClr val="333333"/>
                </a:solidFill>
                <a:latin typeface="-apple-system-font"/>
              </a:rPr>
              <a:t>安全</a:t>
            </a:r>
            <a:endParaRPr lang="en-US" altLang="zh-CN" sz="2400" dirty="0">
              <a:solidFill>
                <a:srgbClr val="333333"/>
              </a:solidFill>
              <a:latin typeface="-apple-system-font"/>
            </a:endParaRPr>
          </a:p>
          <a:p>
            <a:pPr marL="800100" lvl="1" indent="-342900" algn="just">
              <a:buFont typeface="Arial" panose="020B0604020202020204" pitchFamily="34" charset="0"/>
              <a:buChar char="•"/>
              <a:defRPr/>
            </a:pPr>
            <a:r>
              <a:rPr lang="zh-CN" altLang="en-US" sz="2400" b="1" dirty="0">
                <a:solidFill>
                  <a:srgbClr val="FF0000"/>
                </a:solidFill>
                <a:latin typeface="Arial Black" panose="020B0A04020102020204" pitchFamily="34" charset="0"/>
              </a:rPr>
              <a:t>视频监控   网络安全   </a:t>
            </a:r>
            <a:endParaRPr lang="zh-CN" altLang="en-US" sz="2400" b="1" dirty="0">
              <a:solidFill>
                <a:srgbClr val="FF0000"/>
              </a:solidFill>
              <a:latin typeface="Arial Black" panose="020B0A04020102020204" pitchFamily="34" charset="0"/>
            </a:endParaRPr>
          </a:p>
          <a:p>
            <a:pPr algn="just">
              <a:buFont typeface="+mj-lt"/>
              <a:buAutoNum type="arabicPeriod"/>
              <a:defRPr/>
            </a:pPr>
            <a:r>
              <a:rPr lang="zh-CN" altLang="en-US" sz="2400" dirty="0">
                <a:solidFill>
                  <a:srgbClr val="333333"/>
                </a:solidFill>
                <a:latin typeface="-apple-system-font"/>
              </a:rPr>
              <a:t>财务领域</a:t>
            </a:r>
            <a:endParaRPr lang="en-US" altLang="zh-CN" sz="2400" dirty="0">
              <a:solidFill>
                <a:srgbClr val="333333"/>
              </a:solidFill>
              <a:latin typeface="-apple-system-font"/>
            </a:endParaRPr>
          </a:p>
          <a:p>
            <a:pPr marL="742950" lvl="1" indent="-285750" algn="just">
              <a:buFont typeface="Arial" panose="020B0604020202020204" pitchFamily="34" charset="0"/>
              <a:buChar char="•"/>
              <a:defRPr/>
            </a:pPr>
            <a:r>
              <a:rPr lang="zh-CN" altLang="en-US" sz="2400" b="1" dirty="0">
                <a:solidFill>
                  <a:srgbClr val="FF0000"/>
                </a:solidFill>
                <a:latin typeface="Arial Black" panose="020B0A04020102020204" pitchFamily="34" charset="0"/>
              </a:rPr>
              <a:t>在银行业中捕获欺诈行为、个性化服务</a:t>
            </a:r>
            <a:endParaRPr lang="zh-CN" altLang="en-US" sz="2400" b="1" dirty="0">
              <a:solidFill>
                <a:srgbClr val="FF0000"/>
              </a:solidFill>
              <a:latin typeface="Arial Black" panose="020B0A04020102020204" pitchFamily="34" charset="0"/>
            </a:endParaRPr>
          </a:p>
          <a:p>
            <a:pPr algn="just">
              <a:buFont typeface="+mj-lt"/>
              <a:buAutoNum type="arabicPeriod"/>
              <a:defRPr/>
            </a:pPr>
            <a:r>
              <a:rPr lang="zh-CN" altLang="en-US" sz="2400" dirty="0">
                <a:solidFill>
                  <a:srgbClr val="333333"/>
                </a:solidFill>
                <a:latin typeface="-apple-system-font"/>
              </a:rPr>
              <a:t>其他热门用例</a:t>
            </a:r>
            <a:endParaRPr lang="en-US" altLang="zh-CN" sz="2400" dirty="0">
              <a:solidFill>
                <a:srgbClr val="333333"/>
              </a:solidFill>
              <a:latin typeface="-apple-system-font"/>
            </a:endParaRPr>
          </a:p>
          <a:p>
            <a:pPr marL="742950" lvl="1" indent="-285750" algn="just">
              <a:buFont typeface="Arial" panose="020B0604020202020204" pitchFamily="34" charset="0"/>
              <a:buChar char="•"/>
              <a:defRPr/>
            </a:pPr>
            <a:r>
              <a:rPr lang="zh-CN" altLang="en-US" sz="2400" b="1" dirty="0">
                <a:solidFill>
                  <a:srgbClr val="FF0000"/>
                </a:solidFill>
                <a:latin typeface="Arial Black" panose="020B0A04020102020204" pitchFamily="34" charset="0"/>
              </a:rPr>
              <a:t>自动驾驶</a:t>
            </a:r>
            <a:endParaRPr lang="zh-CN" altLang="en-US" sz="2400" b="1" dirty="0">
              <a:solidFill>
                <a:srgbClr val="FF0000"/>
              </a:solidFill>
              <a:latin typeface="Arial Black" panose="020B0A040201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algn="l" eaLnBrk="1" hangingPunct="1"/>
            <a:r>
              <a:rPr lang="zh-CN" altLang="en-US" sz="3600">
                <a:solidFill>
                  <a:srgbClr val="00B050"/>
                </a:solidFill>
              </a:rPr>
              <a:t>心理学：人类和动物是如何思考的？</a:t>
            </a:r>
            <a:endParaRPr lang="zh-CN" altLang="en-US" sz="3600">
              <a:solidFill>
                <a:srgbClr val="00B050"/>
              </a:solidFill>
            </a:endParaRPr>
          </a:p>
        </p:txBody>
      </p:sp>
      <p:sp>
        <p:nvSpPr>
          <p:cNvPr id="152579" name="Rectangle 3"/>
          <p:cNvSpPr>
            <a:spLocks noGrp="1" noChangeArrowheads="1"/>
          </p:cNvSpPr>
          <p:nvPr>
            <p:ph type="body" idx="1"/>
          </p:nvPr>
        </p:nvSpPr>
        <p:spPr>
          <a:xfrm>
            <a:off x="1763713" y="1425575"/>
            <a:ext cx="8664575" cy="4579938"/>
          </a:xfrm>
        </p:spPr>
        <p:txBody>
          <a:bodyPr/>
          <a:lstStyle/>
          <a:p>
            <a:pPr eaLnBrk="1" hangingPunct="1">
              <a:lnSpc>
                <a:spcPct val="80000"/>
              </a:lnSpc>
            </a:pPr>
            <a:r>
              <a:rPr lang="zh-CN" altLang="en-US" sz="2800"/>
              <a:t>研究方法：内省</a:t>
            </a:r>
            <a:r>
              <a:rPr lang="en-US" altLang="zh-CN" sz="2800"/>
              <a:t>vs.</a:t>
            </a:r>
            <a:r>
              <a:rPr lang="zh-CN" altLang="en-US" sz="2800"/>
              <a:t>心理测量</a:t>
            </a:r>
            <a:endParaRPr lang="zh-CN" altLang="en-US" sz="2800"/>
          </a:p>
          <a:p>
            <a:pPr eaLnBrk="1" hangingPunct="1">
              <a:lnSpc>
                <a:spcPct val="80000"/>
              </a:lnSpc>
            </a:pPr>
            <a:r>
              <a:rPr lang="zh-CN" altLang="en-US" sz="2800"/>
              <a:t>行为主义者只研究对动物的感知和它所引发的行动的度量，排斥精神的结构，包括知识、信念、目标和推理步骤。</a:t>
            </a:r>
            <a:endParaRPr lang="zh-CN" altLang="en-US" sz="2800"/>
          </a:p>
          <a:p>
            <a:pPr eaLnBrk="1" hangingPunct="1">
              <a:lnSpc>
                <a:spcPct val="80000"/>
              </a:lnSpc>
            </a:pPr>
            <a:r>
              <a:rPr lang="zh-CN" altLang="en-US" sz="2800"/>
              <a:t>认知心理学把大脑当作信息处理装置。基于知识的智能体的三个步骤：</a:t>
            </a:r>
            <a:endParaRPr lang="zh-CN" altLang="en-US" sz="2800"/>
          </a:p>
          <a:p>
            <a:pPr lvl="1" eaLnBrk="1" hangingPunct="1">
              <a:lnSpc>
                <a:spcPct val="80000"/>
              </a:lnSpc>
            </a:pPr>
            <a:r>
              <a:rPr lang="zh-CN" altLang="en-US" sz="2400"/>
              <a:t>把刺激翻译成内部表示</a:t>
            </a:r>
            <a:endParaRPr lang="zh-CN" altLang="en-US" sz="2400"/>
          </a:p>
          <a:p>
            <a:pPr lvl="1" eaLnBrk="1" hangingPunct="1">
              <a:lnSpc>
                <a:spcPct val="80000"/>
              </a:lnSpc>
            </a:pPr>
            <a:r>
              <a:rPr lang="zh-CN" altLang="en-US" sz="2400"/>
              <a:t>表示经过认知过程处理</a:t>
            </a:r>
            <a:r>
              <a:rPr lang="en-US"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新的表示</a:t>
            </a:r>
            <a:endParaRPr lang="zh-CN" altLang="en-US" sz="2400">
              <a:latin typeface="Times New Roman" panose="02020603050405020304" pitchFamily="18" charset="0"/>
              <a:cs typeface="Times New Roman" panose="02020603050405020304" pitchFamily="18" charset="0"/>
            </a:endParaRPr>
          </a:p>
          <a:p>
            <a:pPr lvl="1" eaLnBrk="1" hangingPunct="1">
              <a:lnSpc>
                <a:spcPct val="80000"/>
              </a:lnSpc>
            </a:pPr>
            <a:r>
              <a:rPr lang="zh-CN" altLang="en-US" sz="2400">
                <a:latin typeface="Times New Roman" panose="02020603050405020304" pitchFamily="18" charset="0"/>
                <a:cs typeface="Times New Roman" panose="02020603050405020304" pitchFamily="18" charset="0"/>
              </a:rPr>
              <a:t>表示被翻译回到行动</a:t>
            </a:r>
            <a:endParaRPr lang="zh-CN" altLang="en-US" sz="2400">
              <a:latin typeface="Times New Roman" panose="02020603050405020304" pitchFamily="18" charset="0"/>
              <a:cs typeface="Times New Roman" panose="02020603050405020304" pitchFamily="18" charset="0"/>
            </a:endParaRPr>
          </a:p>
          <a:p>
            <a:pPr eaLnBrk="1" hangingPunct="1">
              <a:lnSpc>
                <a:spcPct val="80000"/>
              </a:lnSpc>
            </a:pPr>
            <a:r>
              <a:rPr lang="zh-CN" altLang="en-US" sz="2800">
                <a:latin typeface="Times New Roman" panose="02020603050405020304" pitchFamily="18" charset="0"/>
                <a:cs typeface="Times New Roman" panose="02020603050405020304" pitchFamily="18" charset="0"/>
              </a:rPr>
              <a:t>计算机模型的发展导致认知科学的创建</a:t>
            </a:r>
            <a:endParaRPr lang="zh-CN" altLang="en-US" sz="2800">
              <a:latin typeface="Times New Roman" panose="02020603050405020304" pitchFamily="18" charset="0"/>
              <a:cs typeface="Times New Roman" panose="02020603050405020304" pitchFamily="18" charset="0"/>
            </a:endParaRPr>
          </a:p>
          <a:p>
            <a:pPr lvl="1" eaLnBrk="1" hangingPunct="1">
              <a:lnSpc>
                <a:spcPct val="80000"/>
              </a:lnSpc>
            </a:pPr>
            <a:r>
              <a:rPr lang="zh-CN" altLang="en-US" sz="2400">
                <a:latin typeface="Times New Roman" panose="02020603050405020304" pitchFamily="18" charset="0"/>
                <a:cs typeface="Times New Roman" panose="02020603050405020304" pitchFamily="18" charset="0"/>
              </a:rPr>
              <a:t>普遍的观点：</a:t>
            </a:r>
            <a:r>
              <a:rPr lang="zh-CN" altLang="en-US" sz="240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认知理论就应该像计算机程序</a:t>
            </a:r>
            <a:r>
              <a:rPr lang="zh-CN" altLang="en-US" sz="2400">
                <a:cs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a:p>
            <a:pPr eaLnBrk="1" hangingPunct="1">
              <a:lnSpc>
                <a:spcPct val="80000"/>
              </a:lnSpc>
            </a:pPr>
            <a:endParaRPr lang="en-US" altLang="zh-CN"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1981200" y="274638"/>
            <a:ext cx="8229600" cy="944562"/>
          </a:xfrm>
        </p:spPr>
        <p:txBody>
          <a:bodyPr/>
          <a:lstStyle/>
          <a:p>
            <a:pPr eaLnBrk="1" hangingPunct="1"/>
            <a:r>
              <a:rPr lang="zh-CN" altLang="en-US" sz="3200">
                <a:solidFill>
                  <a:srgbClr val="00B050"/>
                </a:solidFill>
              </a:rPr>
              <a:t>计算机工程：如何制造能干的计算机？</a:t>
            </a:r>
            <a:endParaRPr lang="zh-CN" altLang="en-US" sz="3200">
              <a:solidFill>
                <a:srgbClr val="00B050"/>
              </a:solidFill>
            </a:endParaRPr>
          </a:p>
        </p:txBody>
      </p:sp>
      <p:sp>
        <p:nvSpPr>
          <p:cNvPr id="154627" name="Rectangle 3"/>
          <p:cNvSpPr>
            <a:spLocks noGrp="1" noChangeArrowheads="1"/>
          </p:cNvSpPr>
          <p:nvPr>
            <p:ph type="body" idx="1"/>
          </p:nvPr>
        </p:nvSpPr>
        <p:spPr>
          <a:xfrm>
            <a:off x="1981200" y="1295400"/>
            <a:ext cx="8229600" cy="4525963"/>
          </a:xfrm>
        </p:spPr>
        <p:txBody>
          <a:bodyPr/>
          <a:lstStyle/>
          <a:p>
            <a:pPr eaLnBrk="1" hangingPunct="1"/>
            <a:r>
              <a:rPr lang="en-US" altLang="zh-CN"/>
              <a:t>AI</a:t>
            </a:r>
            <a:r>
              <a:rPr lang="zh-CN" altLang="en-US"/>
              <a:t>需要智能和人工制品，即计算机。</a:t>
            </a:r>
            <a:endParaRPr lang="zh-CN" altLang="en-US"/>
          </a:p>
          <a:p>
            <a:pPr eaLnBrk="1" hangingPunct="1"/>
            <a:r>
              <a:rPr lang="en-US" altLang="zh-CN"/>
              <a:t>AI</a:t>
            </a:r>
            <a:r>
              <a:rPr lang="zh-CN" altLang="en-US"/>
              <a:t>对主流计算机科学的影响</a:t>
            </a:r>
            <a:endParaRPr lang="zh-CN" altLang="en-US"/>
          </a:p>
          <a:p>
            <a:pPr lvl="1" eaLnBrk="1" hangingPunct="1"/>
            <a:r>
              <a:rPr lang="zh-CN" altLang="en-US"/>
              <a:t>分时技术</a:t>
            </a:r>
            <a:endParaRPr lang="zh-CN" altLang="en-US"/>
          </a:p>
          <a:p>
            <a:pPr lvl="1" eaLnBrk="1" hangingPunct="1"/>
            <a:r>
              <a:rPr lang="zh-CN" altLang="en-US"/>
              <a:t>交互式翻译器</a:t>
            </a:r>
            <a:endParaRPr lang="zh-CN" altLang="en-US"/>
          </a:p>
          <a:p>
            <a:pPr lvl="1" eaLnBrk="1" hangingPunct="1"/>
            <a:r>
              <a:rPr lang="zh-CN" altLang="en-US"/>
              <a:t>使用窗口和鼠标的个人计算机</a:t>
            </a:r>
            <a:endParaRPr lang="zh-CN" altLang="en-US"/>
          </a:p>
          <a:p>
            <a:pPr lvl="1" eaLnBrk="1" hangingPunct="1"/>
            <a:r>
              <a:rPr lang="zh-CN" altLang="en-US"/>
              <a:t>面向对象的编程</a:t>
            </a:r>
            <a:endParaRPr lang="zh-CN" altLang="en-US"/>
          </a:p>
          <a:p>
            <a:pPr lvl="1" eaLnBrk="1" hangingPunct="1">
              <a:buFont typeface="Wingdings" panose="05000000000000000000" pitchFamily="2" charset="2"/>
              <a:buNone/>
            </a:pPr>
            <a:r>
              <a:rPr lang="en-US" altLang="zh-CN">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1524000" y="274638"/>
            <a:ext cx="8991600" cy="1143000"/>
          </a:xfrm>
        </p:spPr>
        <p:txBody>
          <a:bodyPr/>
          <a:lstStyle/>
          <a:p>
            <a:pPr algn="l" eaLnBrk="1" hangingPunct="1"/>
            <a:r>
              <a:rPr lang="zh-CN" altLang="en-US" sz="3200">
                <a:solidFill>
                  <a:srgbClr val="00B050"/>
                </a:solidFill>
              </a:rPr>
              <a:t>控制论：人工制品怎样才能在自己控制下运转</a:t>
            </a:r>
            <a:endParaRPr lang="en-US" altLang="zh-CN" sz="3200">
              <a:solidFill>
                <a:srgbClr val="00B050"/>
              </a:solidFill>
            </a:endParaRPr>
          </a:p>
        </p:txBody>
      </p:sp>
      <p:sp>
        <p:nvSpPr>
          <p:cNvPr id="155651" name="Rectangle 3"/>
          <p:cNvSpPr>
            <a:spLocks noGrp="1" noChangeArrowheads="1"/>
          </p:cNvSpPr>
          <p:nvPr>
            <p:ph type="body" idx="1"/>
          </p:nvPr>
        </p:nvSpPr>
        <p:spPr/>
        <p:txBody>
          <a:bodyPr/>
          <a:lstStyle/>
          <a:p>
            <a:pPr eaLnBrk="1" hangingPunct="1">
              <a:lnSpc>
                <a:spcPct val="90000"/>
              </a:lnSpc>
            </a:pPr>
            <a:r>
              <a:rPr lang="zh-CN" altLang="en-US"/>
              <a:t>现代控制论和</a:t>
            </a:r>
            <a:r>
              <a:rPr lang="en-US" altLang="zh-CN"/>
              <a:t>AI</a:t>
            </a:r>
            <a:r>
              <a:rPr lang="zh-CN" altLang="en-US"/>
              <a:t>的共同点 ：设计出能随时间变化使目标函数最大化的系统。</a:t>
            </a:r>
            <a:endParaRPr lang="zh-CN" altLang="en-US"/>
          </a:p>
          <a:p>
            <a:pPr eaLnBrk="1" hangingPunct="1">
              <a:lnSpc>
                <a:spcPct val="90000"/>
              </a:lnSpc>
            </a:pPr>
            <a:r>
              <a:rPr lang="zh-CN" altLang="en-US"/>
              <a:t>控制论的主要工具是微积分和线性代数</a:t>
            </a:r>
            <a:r>
              <a:rPr lang="zh-CN" altLang="en-US">
                <a:sym typeface="Symbol" panose="05050102010706020507" pitchFamily="18" charset="2"/>
              </a:rPr>
              <a:t></a:t>
            </a:r>
            <a:r>
              <a:rPr lang="zh-CN" altLang="en-US"/>
              <a:t>其主要研究对象是用固定的连续变量集描述的（线性）系统</a:t>
            </a:r>
            <a:endParaRPr lang="zh-CN" altLang="en-US"/>
          </a:p>
          <a:p>
            <a:pPr eaLnBrk="1" hangingPunct="1">
              <a:lnSpc>
                <a:spcPct val="90000"/>
              </a:lnSpc>
            </a:pPr>
            <a:r>
              <a:rPr lang="en-US" altLang="zh-CN"/>
              <a:t>AI</a:t>
            </a:r>
            <a:r>
              <a:rPr lang="zh-CN" altLang="en-US"/>
              <a:t>的部分起因是寻求摆脱控制论的数学方法局限性的途径</a:t>
            </a:r>
            <a:endParaRPr lang="zh-CN" altLang="en-US"/>
          </a:p>
          <a:p>
            <a:pPr lvl="1" eaLnBrk="1" hangingPunct="1">
              <a:lnSpc>
                <a:spcPct val="90000"/>
              </a:lnSpc>
            </a:pPr>
            <a:r>
              <a:rPr lang="zh-CN" altLang="en-US"/>
              <a:t>不同的工具：逻辑推理和计算</a:t>
            </a:r>
            <a:endParaRPr lang="zh-CN" altLang="en-US"/>
          </a:p>
          <a:p>
            <a:pPr lvl="1" eaLnBrk="1" hangingPunct="1">
              <a:lnSpc>
                <a:spcPct val="90000"/>
              </a:lnSpc>
            </a:pPr>
            <a:r>
              <a:rPr lang="zh-CN" altLang="en-US"/>
              <a:t>不同的问题：语言、视觉、规划</a:t>
            </a:r>
            <a:r>
              <a:rPr lang="en-US" altLang="zh-CN">
                <a:cs typeface="Times New Roman" panose="02020603050405020304" pitchFamily="18" charset="0"/>
              </a:rPr>
              <a:t>…</a:t>
            </a:r>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905000" y="152400"/>
            <a:ext cx="8229600" cy="1143000"/>
          </a:xfrm>
        </p:spPr>
        <p:txBody>
          <a:bodyPr/>
          <a:lstStyle/>
          <a:p>
            <a:pPr algn="l" eaLnBrk="1" hangingPunct="1"/>
            <a:r>
              <a:rPr lang="zh-CN" altLang="en-US" sz="3600">
                <a:solidFill>
                  <a:srgbClr val="00B050"/>
                </a:solidFill>
              </a:rPr>
              <a:t>语言学：语言和思维是怎样联系起来的？</a:t>
            </a:r>
            <a:endParaRPr lang="zh-CN" altLang="en-US" sz="3600">
              <a:solidFill>
                <a:srgbClr val="00B050"/>
              </a:solidFill>
            </a:endParaRPr>
          </a:p>
        </p:txBody>
      </p:sp>
      <p:sp>
        <p:nvSpPr>
          <p:cNvPr id="156675" name="Rectangle 3"/>
          <p:cNvSpPr>
            <a:spLocks noGrp="1" noChangeArrowheads="1"/>
          </p:cNvSpPr>
          <p:nvPr>
            <p:ph type="body" idx="1"/>
          </p:nvPr>
        </p:nvSpPr>
        <p:spPr/>
        <p:txBody>
          <a:bodyPr/>
          <a:lstStyle/>
          <a:p>
            <a:pPr eaLnBrk="1" hangingPunct="1"/>
            <a:r>
              <a:rPr lang="zh-CN" altLang="en-US"/>
              <a:t>现代语言学的诞生：</a:t>
            </a:r>
            <a:r>
              <a:rPr lang="en-US" altLang="zh-CN"/>
              <a:t>Chomsky</a:t>
            </a:r>
            <a:r>
              <a:rPr lang="zh-CN" altLang="en-US"/>
              <a:t>理论</a:t>
            </a:r>
            <a:endParaRPr lang="zh-CN" altLang="en-US"/>
          </a:p>
          <a:p>
            <a:pPr lvl="1" eaLnBrk="1" hangingPunct="1"/>
            <a:r>
              <a:rPr lang="zh-CN" altLang="en-US"/>
              <a:t>形式化，可以编程实现。</a:t>
            </a:r>
            <a:endParaRPr lang="zh-CN" altLang="en-US"/>
          </a:p>
          <a:p>
            <a:pPr eaLnBrk="1" hangingPunct="1"/>
            <a:r>
              <a:rPr lang="zh-CN" altLang="en-US"/>
              <a:t>知识表示许多早期工作和语言紧密联系</a:t>
            </a:r>
            <a:endParaRPr lang="en-US" altLang="zh-CN"/>
          </a:p>
          <a:p>
            <a:r>
              <a:rPr lang="en-US" altLang="zh-CN" b="1"/>
              <a:t>NLP</a:t>
            </a:r>
            <a:endParaRPr lang="en-US" altLang="zh-CN" b="1"/>
          </a:p>
          <a:p>
            <a:pPr lvl="1"/>
            <a:r>
              <a:rPr lang="zh-CN" altLang="zh-CN"/>
              <a:t>基本解决：词性标注、命名实体识别、</a:t>
            </a:r>
            <a:r>
              <a:rPr lang="en-US" altLang="zh-CN"/>
              <a:t>Spam</a:t>
            </a:r>
            <a:r>
              <a:rPr lang="zh-CN" altLang="zh-CN"/>
              <a:t>识别</a:t>
            </a:r>
            <a:endParaRPr lang="zh-CN" altLang="zh-CN"/>
          </a:p>
          <a:p>
            <a:pPr lvl="1"/>
            <a:r>
              <a:rPr lang="zh-CN" altLang="zh-CN"/>
              <a:t>取得长足进展：情感分析、共指消解、词义消歧、句法分析、机器翻译、信息抽取</a:t>
            </a:r>
            <a:endParaRPr lang="zh-CN" altLang="zh-CN"/>
          </a:p>
          <a:p>
            <a:pPr lvl="1"/>
            <a:r>
              <a:rPr lang="zh-CN" altLang="zh-CN"/>
              <a:t>挑战：自动问答、复述、文摘、会话机器人</a:t>
            </a:r>
            <a:endParaRPr lang="zh-CN" altLang="zh-CN"/>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8" name="内容占位符 2"/>
          <p:cNvSpPr>
            <a:spLocks noGrp="1" noChangeArrowheads="1"/>
          </p:cNvSpPr>
          <p:nvPr>
            <p:ph idx="1"/>
          </p:nvPr>
        </p:nvSpPr>
        <p:spPr/>
        <p:txBody>
          <a:bodyPr/>
          <a:lstStyle/>
          <a:p>
            <a:r>
              <a:rPr lang="zh-CN" altLang="zh-CN"/>
              <a:t>用户生成内容中存在大量口语化、成语、方言等非标准的语言描述</a:t>
            </a:r>
            <a:endParaRPr lang="zh-CN" altLang="zh-CN"/>
          </a:p>
          <a:p>
            <a:r>
              <a:rPr lang="zh-CN" altLang="zh-CN"/>
              <a:t>分词问题</a:t>
            </a:r>
            <a:r>
              <a:rPr lang="zh-CN" altLang="en-US"/>
              <a:t>、</a:t>
            </a:r>
            <a:r>
              <a:rPr lang="zh-CN" altLang="zh-CN"/>
              <a:t>新词不断产生</a:t>
            </a:r>
            <a:endParaRPr lang="zh-CN" altLang="zh-CN"/>
          </a:p>
          <a:p>
            <a:r>
              <a:rPr lang="zh-CN" altLang="zh-CN"/>
              <a:t>基本常识与上下文知识</a:t>
            </a:r>
            <a:endParaRPr lang="zh-CN" altLang="zh-CN"/>
          </a:p>
          <a:p>
            <a:r>
              <a:rPr lang="zh-CN" altLang="zh-CN"/>
              <a:t>各式各样的实体词</a:t>
            </a:r>
            <a:endParaRPr lang="en-US" altLang="zh-CN"/>
          </a:p>
          <a:p>
            <a:r>
              <a:rPr lang="zh-CN" altLang="en-US"/>
              <a:t>机器学习算法为</a:t>
            </a:r>
            <a:r>
              <a:rPr lang="en-US" altLang="zh-CN"/>
              <a:t>NLP</a:t>
            </a:r>
            <a:r>
              <a:rPr lang="zh-CN" altLang="en-US"/>
              <a:t>提供了解决工具</a:t>
            </a:r>
            <a:endParaRPr lang="zh-CN" altLang="zh-CN"/>
          </a:p>
          <a:p>
            <a:endParaRPr lang="zh-CN" altLang="en-US"/>
          </a:p>
        </p:txBody>
      </p:sp>
      <p:sp>
        <p:nvSpPr>
          <p:cNvPr id="157699" name="标题 3"/>
          <p:cNvSpPr>
            <a:spLocks noGrp="1" noChangeArrowheads="1"/>
          </p:cNvSpPr>
          <p:nvPr>
            <p:ph type="title"/>
          </p:nvPr>
        </p:nvSpPr>
        <p:spPr>
          <a:xfrm>
            <a:off x="1828800" y="762000"/>
            <a:ext cx="7793038" cy="609600"/>
          </a:xfrm>
        </p:spPr>
        <p:txBody>
          <a:bodyPr/>
          <a:lstStyle/>
          <a:p>
            <a:pPr algn="l"/>
            <a:r>
              <a:rPr lang="zh-CN" altLang="zh-CN" sz="3600">
                <a:solidFill>
                  <a:srgbClr val="00B050"/>
                </a:solidFill>
              </a:rPr>
              <a:t>为什么自然语言理解如此困难？</a:t>
            </a:r>
            <a:br>
              <a:rPr lang="zh-CN" altLang="zh-CN" sz="3600">
                <a:solidFill>
                  <a:srgbClr val="00B050"/>
                </a:solidFill>
              </a:rPr>
            </a:br>
            <a:endParaRPr lang="zh-CN" altLang="en-US" sz="3600">
              <a:solidFill>
                <a:srgbClr val="00B050"/>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2" name="标题 1"/>
          <p:cNvSpPr>
            <a:spLocks noGrp="1" noChangeArrowheads="1"/>
          </p:cNvSpPr>
          <p:nvPr>
            <p:ph type="title"/>
          </p:nvPr>
        </p:nvSpPr>
        <p:spPr>
          <a:xfrm>
            <a:off x="2135188" y="260350"/>
            <a:ext cx="7793037" cy="839788"/>
          </a:xfrm>
        </p:spPr>
        <p:txBody>
          <a:bodyPr/>
          <a:lstStyle/>
          <a:p>
            <a:pPr algn="l"/>
            <a:r>
              <a:rPr lang="zh-CN" altLang="en-US" sz="3600">
                <a:solidFill>
                  <a:srgbClr val="00B050"/>
                </a:solidFill>
              </a:rPr>
              <a:t>目前解决自然语言问题的主流方法</a:t>
            </a:r>
            <a:endParaRPr lang="zh-CN" altLang="en-US" sz="3600">
              <a:solidFill>
                <a:srgbClr val="00B050"/>
              </a:solidFill>
            </a:endParaRPr>
          </a:p>
        </p:txBody>
      </p:sp>
      <p:sp>
        <p:nvSpPr>
          <p:cNvPr id="158723" name="内容占位符 2"/>
          <p:cNvSpPr>
            <a:spLocks noGrp="1" noChangeArrowheads="1"/>
          </p:cNvSpPr>
          <p:nvPr>
            <p:ph idx="1"/>
          </p:nvPr>
        </p:nvSpPr>
        <p:spPr>
          <a:xfrm>
            <a:off x="1654175" y="1295400"/>
            <a:ext cx="8240713" cy="5334000"/>
          </a:xfrm>
        </p:spPr>
        <p:txBody>
          <a:bodyPr/>
          <a:lstStyle/>
          <a:p>
            <a:pPr lvl="1"/>
            <a:r>
              <a:rPr lang="en-US" altLang="zh-CN" b="1">
                <a:solidFill>
                  <a:srgbClr val="FF0000"/>
                </a:solidFill>
              </a:rPr>
              <a:t>1 </a:t>
            </a:r>
            <a:r>
              <a:rPr lang="zh-CN" altLang="zh-CN" b="1">
                <a:solidFill>
                  <a:srgbClr val="FF0000"/>
                </a:solidFill>
              </a:rPr>
              <a:t>理想主义</a:t>
            </a:r>
            <a:r>
              <a:rPr lang="zh-CN" altLang="en-US"/>
              <a:t>（以符号和经验为基础的符号推理）：</a:t>
            </a:r>
            <a:r>
              <a:rPr lang="zh-CN" altLang="zh-CN"/>
              <a:t>基于</a:t>
            </a:r>
            <a:r>
              <a:rPr lang="en-US" altLang="zh-CN"/>
              <a:t>Chomsky</a:t>
            </a:r>
            <a:r>
              <a:rPr lang="zh-CN" altLang="zh-CN"/>
              <a:t>形式语言的确定性语言模型，建立在人脑中先天存在语法规则</a:t>
            </a:r>
            <a:r>
              <a:rPr lang="zh-CN" altLang="en-US"/>
              <a:t>的</a:t>
            </a:r>
            <a:r>
              <a:rPr lang="zh-CN" altLang="zh-CN"/>
              <a:t>假设上</a:t>
            </a:r>
            <a:endParaRPr lang="zh-CN" altLang="zh-CN"/>
          </a:p>
          <a:p>
            <a:pPr lvl="1"/>
            <a:r>
              <a:rPr lang="en-US" altLang="zh-CN" b="1">
                <a:solidFill>
                  <a:srgbClr val="FF0000"/>
                </a:solidFill>
              </a:rPr>
              <a:t>2 </a:t>
            </a:r>
            <a:r>
              <a:rPr lang="zh-CN" altLang="zh-CN" b="1">
                <a:solidFill>
                  <a:srgbClr val="FF0000"/>
                </a:solidFill>
              </a:rPr>
              <a:t>概率模型</a:t>
            </a:r>
            <a:r>
              <a:rPr lang="zh-CN" altLang="en-US"/>
              <a:t>（</a:t>
            </a:r>
            <a:r>
              <a:rPr lang="zh-CN" altLang="zh-CN"/>
              <a:t>统计模型</a:t>
            </a:r>
            <a:r>
              <a:rPr lang="zh-CN" altLang="en-US"/>
              <a:t>，以知识为基础）：</a:t>
            </a:r>
            <a:r>
              <a:rPr lang="zh-CN" altLang="zh-CN"/>
              <a:t>建模过程基于大规模真实语料库，从中各级语言单位上的统计信息，并且依据较低级语言单位上的统计信息，运行相关的统计、推理等技术计算较高级语言单位上的统计信息。</a:t>
            </a:r>
            <a:r>
              <a:rPr lang="zh-CN" altLang="en-US"/>
              <a:t>局限性：</a:t>
            </a:r>
            <a:endParaRPr lang="en-US" altLang="zh-CN"/>
          </a:p>
          <a:p>
            <a:pPr lvl="2"/>
            <a:r>
              <a:rPr lang="zh-CN" altLang="en-US"/>
              <a:t>只能解决能够清楚表达的语言问题，难以解决不确定性、常识等难以清楚表达的问题。</a:t>
            </a:r>
            <a:endParaRPr lang="en-US" altLang="zh-CN"/>
          </a:p>
          <a:p>
            <a:pPr lvl="2"/>
            <a:r>
              <a:rPr lang="zh-CN" altLang="en-US"/>
              <a:t>就事论事（领域相关）</a:t>
            </a:r>
            <a:endParaRPr lang="en-US" altLang="zh-CN"/>
          </a:p>
          <a:p>
            <a:pPr lvl="2"/>
            <a:r>
              <a:rPr lang="zh-CN" altLang="en-US"/>
              <a:t>需要大量知识，难以扩充规模</a:t>
            </a:r>
            <a:endParaRPr lang="zh-CN" altLang="en-US"/>
          </a:p>
          <a:p>
            <a:pPr lvl="1"/>
            <a:endParaRPr lang="en-US" altLang="zh-CN"/>
          </a:p>
          <a:p>
            <a:pPr eaLnBrk="1" hangingPunct="1"/>
            <a:endParaRPr lang="zh-CN" altLang="en-US"/>
          </a:p>
          <a:p>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52600" y="152400"/>
            <a:ext cx="8229600" cy="4983163"/>
          </a:xfrm>
        </p:spPr>
        <p:txBody>
          <a:bodyPr/>
          <a:lstStyle/>
          <a:p>
            <a:pPr lvl="1">
              <a:defRPr/>
            </a:pPr>
            <a:r>
              <a:rPr lang="en-US" altLang="zh-CN" b="1" dirty="0">
                <a:solidFill>
                  <a:srgbClr val="FF0000"/>
                </a:solidFill>
              </a:rPr>
              <a:t>3 </a:t>
            </a:r>
            <a:r>
              <a:rPr lang="zh-CN" altLang="en-US" b="1" dirty="0">
                <a:solidFill>
                  <a:srgbClr val="FF0000"/>
                </a:solidFill>
              </a:rPr>
              <a:t>连接主义（神经网络）</a:t>
            </a:r>
            <a:endParaRPr lang="en-US" altLang="zh-CN" b="1" dirty="0">
              <a:solidFill>
                <a:srgbClr val="FF0000"/>
              </a:solidFill>
            </a:endParaRPr>
          </a:p>
          <a:p>
            <a:pPr lvl="2">
              <a:defRPr/>
            </a:pPr>
            <a:r>
              <a:rPr lang="zh-CN" altLang="en-US" dirty="0"/>
              <a:t>特征提取</a:t>
            </a:r>
            <a:r>
              <a:rPr lang="en-US" altLang="zh-CN" dirty="0">
                <a:sym typeface="Wingdings" panose="05000000000000000000" pitchFamily="2" charset="2"/>
              </a:rPr>
              <a:t></a:t>
            </a:r>
            <a:r>
              <a:rPr lang="zh-CN" altLang="en-US" dirty="0">
                <a:sym typeface="Wingdings" panose="05000000000000000000" pitchFamily="2" charset="2"/>
              </a:rPr>
              <a:t>学习训练、映射（神经网络）</a:t>
            </a:r>
            <a:r>
              <a:rPr lang="en-US" altLang="zh-CN" dirty="0">
                <a:sym typeface="Wingdings" panose="05000000000000000000" pitchFamily="2" charset="2"/>
              </a:rPr>
              <a:t></a:t>
            </a:r>
            <a:r>
              <a:rPr lang="zh-CN" altLang="en-US" dirty="0">
                <a:sym typeface="Wingdings" panose="05000000000000000000" pitchFamily="2" charset="2"/>
              </a:rPr>
              <a:t>规则、语义</a:t>
            </a:r>
            <a:r>
              <a:rPr lang="en-US" altLang="zh-CN" dirty="0">
                <a:sym typeface="Wingdings" panose="05000000000000000000" pitchFamily="2" charset="2"/>
              </a:rPr>
              <a:t>(</a:t>
            </a:r>
            <a:r>
              <a:rPr lang="zh-CN" altLang="en-US" dirty="0">
                <a:sym typeface="Wingdings" panose="05000000000000000000" pitchFamily="2" charset="2"/>
              </a:rPr>
              <a:t>如机器翻译、信息抽取、人机交互等）</a:t>
            </a:r>
            <a:endParaRPr lang="en-US" altLang="zh-CN" dirty="0">
              <a:sym typeface="Wingdings" panose="05000000000000000000" pitchFamily="2" charset="2"/>
            </a:endParaRPr>
          </a:p>
          <a:p>
            <a:pPr lvl="2">
              <a:defRPr/>
            </a:pPr>
            <a:r>
              <a:rPr lang="zh-CN" altLang="en-US" dirty="0"/>
              <a:t>浅层学习</a:t>
            </a:r>
            <a:endParaRPr lang="en-US" altLang="zh-CN" dirty="0"/>
          </a:p>
          <a:p>
            <a:pPr lvl="3">
              <a:defRPr/>
            </a:pPr>
            <a:r>
              <a:rPr lang="zh-CN" altLang="en-US" dirty="0"/>
              <a:t>只有一个隐层的网络，可实现任何的函数映射</a:t>
            </a:r>
            <a:endParaRPr lang="en-US" altLang="zh-CN" dirty="0"/>
          </a:p>
          <a:p>
            <a:pPr lvl="3">
              <a:defRPr/>
            </a:pPr>
            <a:r>
              <a:rPr lang="zh-CN" altLang="en-US" dirty="0"/>
              <a:t>人工选择特征</a:t>
            </a:r>
            <a:endParaRPr lang="en-US" altLang="zh-CN" dirty="0"/>
          </a:p>
          <a:p>
            <a:pPr lvl="3">
              <a:defRPr/>
            </a:pPr>
            <a:r>
              <a:rPr lang="zh-CN" altLang="en-US" dirty="0"/>
              <a:t>就事论事（与文本库有关，与所选择的特征有关）</a:t>
            </a:r>
            <a:endParaRPr lang="en-US" altLang="zh-CN" dirty="0"/>
          </a:p>
          <a:p>
            <a:pPr lvl="2">
              <a:defRPr/>
            </a:pPr>
            <a:r>
              <a:rPr lang="zh-CN" altLang="en-US" dirty="0"/>
              <a:t>深度学习（注：</a:t>
            </a:r>
            <a:r>
              <a:rPr lang="en-US" altLang="zh-CN" dirty="0"/>
              <a:t>AI</a:t>
            </a:r>
            <a:r>
              <a:rPr lang="zh-CN" altLang="en-US" dirty="0"/>
              <a:t>已经进入</a:t>
            </a:r>
            <a:r>
              <a:rPr lang="en-US" altLang="zh-CN" dirty="0"/>
              <a:t>DL</a:t>
            </a:r>
            <a:r>
              <a:rPr lang="zh-CN" altLang="en-US" dirty="0"/>
              <a:t>的大数据时代）</a:t>
            </a:r>
            <a:endParaRPr lang="en-US" altLang="zh-CN" dirty="0"/>
          </a:p>
          <a:p>
            <a:pPr lvl="3">
              <a:defRPr/>
            </a:pPr>
            <a:r>
              <a:rPr lang="zh-CN" altLang="en-US" dirty="0"/>
              <a:t>多层深度可以自动提取不同层次、重复出现的模式（特征、规律）</a:t>
            </a:r>
            <a:endParaRPr lang="en-US" altLang="zh-CN" dirty="0"/>
          </a:p>
          <a:p>
            <a:pPr lvl="3">
              <a:defRPr/>
            </a:pPr>
            <a:r>
              <a:rPr lang="zh-CN" altLang="en-US" dirty="0"/>
              <a:t>生成极大的特征表示空间，能有效进行预测与分类</a:t>
            </a:r>
            <a:endParaRPr lang="en-US" altLang="zh-CN" dirty="0"/>
          </a:p>
          <a:p>
            <a:pPr lvl="3">
              <a:defRPr/>
            </a:pPr>
            <a:r>
              <a:rPr lang="zh-CN" altLang="en-US" dirty="0"/>
              <a:t>带来某些学习性能的提高，可处理多种数据（图像、语言、文本等）</a:t>
            </a:r>
            <a:endParaRPr lang="en-US" altLang="zh-CN" dirty="0"/>
          </a:p>
          <a:p>
            <a:pPr marL="1371600" lvl="3" indent="0">
              <a:buFontTx/>
              <a:buNone/>
              <a:defRPr/>
            </a:pPr>
            <a:endParaRPr lang="en-US" altLang="zh-CN" dirty="0"/>
          </a:p>
          <a:p>
            <a:pPr marL="0" lvl="3" indent="0">
              <a:buFontTx/>
              <a:buNone/>
              <a:defRPr/>
            </a:pPr>
            <a:r>
              <a:rPr lang="zh-CN" altLang="en-US" sz="2400" b="1" dirty="0">
                <a:solidFill>
                  <a:srgbClr val="FF0000"/>
                </a:solidFill>
              </a:rPr>
              <a:t>文本（词序列窗口）   </a:t>
            </a:r>
            <a:r>
              <a:rPr lang="en-US" altLang="zh-CN" sz="2400" b="1" dirty="0">
                <a:solidFill>
                  <a:srgbClr val="FF0000"/>
                </a:solidFill>
                <a:sym typeface="Wingdings" panose="05000000000000000000" pitchFamily="2" charset="2"/>
              </a:rPr>
              <a:t>  </a:t>
            </a:r>
            <a:r>
              <a:rPr lang="zh-CN" altLang="en-US" sz="2400" b="1" dirty="0">
                <a:solidFill>
                  <a:srgbClr val="FF0000"/>
                </a:solidFill>
                <a:sym typeface="Wingdings" panose="05000000000000000000" pitchFamily="2" charset="2"/>
              </a:rPr>
              <a:t>深度神经网络 （转化为向量</a:t>
            </a:r>
            <a:r>
              <a:rPr lang="en-US" altLang="zh-CN" sz="2400" b="1" dirty="0">
                <a:solidFill>
                  <a:srgbClr val="FF0000"/>
                </a:solidFill>
                <a:sym typeface="Wingdings" panose="05000000000000000000" pitchFamily="2" charset="2"/>
              </a:rPr>
              <a:t>embedding</a:t>
            </a:r>
            <a:r>
              <a:rPr lang="zh-CN" altLang="en-US" sz="2400" b="1" dirty="0">
                <a:solidFill>
                  <a:srgbClr val="FF0000"/>
                </a:solidFill>
                <a:sym typeface="Wingdings" panose="05000000000000000000" pitchFamily="2" charset="2"/>
              </a:rPr>
              <a:t>提取特征）</a:t>
            </a:r>
            <a:r>
              <a:rPr lang="en-US" altLang="zh-CN" sz="2400" b="1" dirty="0">
                <a:solidFill>
                  <a:srgbClr val="FF0000"/>
                </a:solidFill>
                <a:sym typeface="Wingdings" panose="05000000000000000000" pitchFamily="2" charset="2"/>
              </a:rPr>
              <a:t>    </a:t>
            </a:r>
            <a:r>
              <a:rPr lang="zh-CN" altLang="en-US" sz="2400" b="1" dirty="0">
                <a:solidFill>
                  <a:srgbClr val="FF0000"/>
                </a:solidFill>
                <a:sym typeface="Wingdings" panose="05000000000000000000" pitchFamily="2" charset="2"/>
              </a:rPr>
              <a:t>高层特征（</a:t>
            </a:r>
            <a:r>
              <a:rPr lang="en-US" altLang="zh-CN" sz="2400" b="1" dirty="0">
                <a:solidFill>
                  <a:srgbClr val="FF0000"/>
                </a:solidFill>
                <a:sym typeface="Wingdings" panose="05000000000000000000" pitchFamily="2" charset="2"/>
              </a:rPr>
              <a:t>POS</a:t>
            </a:r>
            <a:r>
              <a:rPr lang="zh-CN" altLang="en-US" sz="2400" b="1" dirty="0">
                <a:solidFill>
                  <a:srgbClr val="FF0000"/>
                </a:solidFill>
                <a:sym typeface="Wingdings" panose="05000000000000000000" pitchFamily="2" charset="2"/>
              </a:rPr>
              <a:t>、命名实体识别、语义角色、语义相似词等）</a:t>
            </a:r>
            <a:endParaRPr lang="en-US" altLang="zh-CN" sz="2400" b="1" dirty="0">
              <a:solidFill>
                <a:srgbClr val="FF0000"/>
              </a:solidFill>
            </a:endParaRPr>
          </a:p>
          <a:p>
            <a:pPr lvl="1">
              <a:defRPr/>
            </a:pP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0771" name="内容占位符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524000" y="0"/>
            <a:ext cx="9261475" cy="6249988"/>
          </a:xfr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4" name="标题 1"/>
          <p:cNvSpPr>
            <a:spLocks noGrp="1" noChangeArrowheads="1"/>
          </p:cNvSpPr>
          <p:nvPr>
            <p:ph type="title"/>
          </p:nvPr>
        </p:nvSpPr>
        <p:spPr>
          <a:xfrm>
            <a:off x="1981200" y="2438400"/>
            <a:ext cx="8229600" cy="1143000"/>
          </a:xfrm>
        </p:spPr>
        <p:txBody>
          <a:bodyPr/>
          <a:lstStyle/>
          <a:p>
            <a:r>
              <a:rPr lang="zh-CN" altLang="en-US"/>
              <a:t>深度学习</a:t>
            </a:r>
            <a:r>
              <a:rPr lang="en-US" altLang="zh-CN"/>
              <a:t>+</a:t>
            </a:r>
            <a:r>
              <a:rPr lang="zh-CN" altLang="en-US"/>
              <a:t>统计，并结合规则，是未来</a:t>
            </a:r>
            <a:r>
              <a:rPr lang="en-US" altLang="zh-CN"/>
              <a:t>AI</a:t>
            </a:r>
            <a:r>
              <a:rPr lang="zh-CN" altLang="en-US"/>
              <a:t>发展方向</a:t>
            </a:r>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981200" y="274638"/>
            <a:ext cx="8229600" cy="873125"/>
          </a:xfrm>
        </p:spPr>
        <p:txBody>
          <a:bodyPr/>
          <a:lstStyle/>
          <a:p>
            <a:pPr eaLnBrk="1" hangingPunct="1"/>
            <a:r>
              <a:rPr lang="zh-CN" altLang="en-US"/>
              <a:t>总结</a:t>
            </a:r>
            <a:endParaRPr lang="en-US" altLang="zh-CN"/>
          </a:p>
        </p:txBody>
      </p:sp>
      <p:sp>
        <p:nvSpPr>
          <p:cNvPr id="58371" name="Rectangle 3"/>
          <p:cNvSpPr>
            <a:spLocks noGrp="1" noChangeArrowheads="1"/>
          </p:cNvSpPr>
          <p:nvPr>
            <p:ph type="body" idx="1"/>
          </p:nvPr>
        </p:nvSpPr>
        <p:spPr/>
        <p:txBody>
          <a:bodyPr/>
          <a:lstStyle/>
          <a:p>
            <a:pPr eaLnBrk="1" hangingPunct="1"/>
            <a:r>
              <a:rPr lang="zh-CN" altLang="en-US" sz="2800">
                <a:solidFill>
                  <a:schemeClr val="tx2"/>
                </a:solidFill>
              </a:rPr>
              <a:t>哲学：标出了</a:t>
            </a:r>
            <a:r>
              <a:rPr lang="en-US" altLang="zh-CN" sz="2800">
                <a:solidFill>
                  <a:schemeClr val="tx2"/>
                </a:solidFill>
              </a:rPr>
              <a:t>AI</a:t>
            </a:r>
            <a:r>
              <a:rPr lang="zh-CN" altLang="en-US" sz="2800">
                <a:solidFill>
                  <a:schemeClr val="tx2"/>
                </a:solidFill>
              </a:rPr>
              <a:t>的大部分重要思想</a:t>
            </a:r>
            <a:endParaRPr lang="zh-CN" altLang="en-US" sz="2800">
              <a:solidFill>
                <a:schemeClr val="tx2"/>
              </a:solidFill>
            </a:endParaRPr>
          </a:p>
          <a:p>
            <a:pPr eaLnBrk="1" hangingPunct="1"/>
            <a:r>
              <a:rPr lang="zh-CN" altLang="en-US" sz="2800">
                <a:solidFill>
                  <a:schemeClr val="tx2"/>
                </a:solidFill>
              </a:rPr>
              <a:t>数学：使</a:t>
            </a:r>
            <a:r>
              <a:rPr lang="en-US" altLang="zh-CN" sz="2800">
                <a:solidFill>
                  <a:schemeClr val="tx2"/>
                </a:solidFill>
              </a:rPr>
              <a:t>AI</a:t>
            </a:r>
            <a:r>
              <a:rPr lang="zh-CN" altLang="en-US" sz="2800">
                <a:solidFill>
                  <a:schemeClr val="tx2"/>
                </a:solidFill>
              </a:rPr>
              <a:t>成为一门规范科学</a:t>
            </a:r>
            <a:endParaRPr lang="zh-CN" altLang="en-US" sz="2800">
              <a:solidFill>
                <a:schemeClr val="tx2"/>
              </a:solidFill>
            </a:endParaRPr>
          </a:p>
          <a:p>
            <a:pPr eaLnBrk="1" hangingPunct="1"/>
            <a:r>
              <a:rPr lang="zh-CN" altLang="en-US" sz="2800">
                <a:solidFill>
                  <a:schemeClr val="tx2"/>
                </a:solidFill>
              </a:rPr>
              <a:t>经济学：决策理论</a:t>
            </a:r>
            <a:endParaRPr lang="en-US" altLang="zh-CN" sz="2800">
              <a:solidFill>
                <a:schemeClr val="tx2"/>
              </a:solidFill>
            </a:endParaRPr>
          </a:p>
          <a:p>
            <a:pPr eaLnBrk="1" hangingPunct="1"/>
            <a:r>
              <a:rPr lang="zh-CN" altLang="en-US" sz="2800">
                <a:solidFill>
                  <a:schemeClr val="tx2"/>
                </a:solidFill>
              </a:rPr>
              <a:t>神经科学：网络，并行处理</a:t>
            </a:r>
            <a:r>
              <a:rPr lang="en-US" altLang="zh-CN" sz="2800">
                <a:solidFill>
                  <a:schemeClr val="tx2"/>
                </a:solidFill>
                <a:cs typeface="Arial" panose="020B0604020202020204" pitchFamily="34" charset="0"/>
              </a:rPr>
              <a:t>…</a:t>
            </a:r>
            <a:endParaRPr lang="en-US" altLang="zh-CN" sz="2800">
              <a:solidFill>
                <a:schemeClr val="tx2"/>
              </a:solidFill>
              <a:cs typeface="Arial" panose="020B0604020202020204" pitchFamily="34" charset="0"/>
            </a:endParaRPr>
          </a:p>
          <a:p>
            <a:pPr eaLnBrk="1" hangingPunct="1"/>
            <a:r>
              <a:rPr lang="zh-CN" altLang="en-US" sz="2800">
                <a:solidFill>
                  <a:schemeClr val="tx2"/>
                </a:solidFill>
              </a:rPr>
              <a:t>心理学：认知理论</a:t>
            </a:r>
            <a:endParaRPr lang="zh-CN" altLang="en-US" sz="2800">
              <a:solidFill>
                <a:schemeClr val="tx2"/>
              </a:solidFill>
            </a:endParaRPr>
          </a:p>
          <a:p>
            <a:pPr eaLnBrk="1" hangingPunct="1"/>
            <a:r>
              <a:rPr lang="zh-CN" altLang="en-US" sz="2800">
                <a:solidFill>
                  <a:schemeClr val="tx2"/>
                </a:solidFill>
              </a:rPr>
              <a:t>计算机工程：</a:t>
            </a:r>
            <a:r>
              <a:rPr lang="en-US" altLang="zh-CN" sz="2800">
                <a:solidFill>
                  <a:schemeClr val="tx2"/>
                </a:solidFill>
              </a:rPr>
              <a:t>AI</a:t>
            </a:r>
            <a:r>
              <a:rPr lang="zh-CN" altLang="en-US" sz="2800">
                <a:solidFill>
                  <a:schemeClr val="tx2"/>
                </a:solidFill>
              </a:rPr>
              <a:t>的“载体”</a:t>
            </a:r>
            <a:endParaRPr lang="en-US" altLang="zh-CN" sz="2800">
              <a:solidFill>
                <a:schemeClr val="tx2"/>
              </a:solidFill>
            </a:endParaRPr>
          </a:p>
          <a:p>
            <a:pPr eaLnBrk="1" hangingPunct="1"/>
            <a:r>
              <a:rPr lang="zh-CN" altLang="en-US" sz="2800">
                <a:solidFill>
                  <a:schemeClr val="tx2"/>
                </a:solidFill>
              </a:rPr>
              <a:t>控制论：反馈的思想</a:t>
            </a:r>
            <a:endParaRPr lang="zh-CN" altLang="en-US" sz="2800">
              <a:solidFill>
                <a:schemeClr val="tx2"/>
              </a:solidFill>
            </a:endParaRPr>
          </a:p>
          <a:p>
            <a:pPr eaLnBrk="1" hangingPunct="1"/>
            <a:r>
              <a:rPr lang="zh-CN" altLang="en-US" sz="2800">
                <a:solidFill>
                  <a:schemeClr val="tx2"/>
                </a:solidFill>
              </a:rPr>
              <a:t>语言学：知识表示、语法</a:t>
            </a:r>
            <a:endParaRPr lang="zh-CN" altLang="en-US" sz="2800">
              <a:solidFill>
                <a:schemeClr val="tx2"/>
              </a:solidFill>
              <a:hlinkClick r:id="" action="ppaction://hlinkshowjump?jump=previousslide"/>
            </a:endParaRPr>
          </a:p>
        </p:txBody>
      </p:sp>
      <p:sp>
        <p:nvSpPr>
          <p:cNvPr id="162820" name="AutoShape 4"/>
          <p:cNvSpPr>
            <a:spLocks noChangeArrowheads="1"/>
          </p:cNvSpPr>
          <p:nvPr/>
        </p:nvSpPr>
        <p:spPr bwMode="auto">
          <a:xfrm>
            <a:off x="9625013" y="6021388"/>
            <a:ext cx="1042987" cy="557212"/>
          </a:xfrm>
          <a:prstGeom prst="rightArrow">
            <a:avLst>
              <a:gd name="adj1" fmla="val 50000"/>
              <a:gd name="adj2" fmla="val 4679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5000"/>
              <a:buFont typeface="Wingdings" panose="05000000000000000000" pitchFamily="2" charset="2"/>
              <a:buNone/>
            </a:pPr>
            <a:endParaRPr lang="zh-CN" altLang="en-US" sz="28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1000" fill="hold"/>
                                        <p:tgtEl>
                                          <p:spTgt spid="58371">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1000" fill="hold"/>
                                        <p:tgtEl>
                                          <p:spTgt spid="58371">
                                            <p:txEl>
                                              <p:pRg st="1" end="1"/>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1000" fill="hold"/>
                                        <p:tgtEl>
                                          <p:spTgt spid="58371">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0"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762000"/>
            <a:ext cx="11887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标题 1"/>
          <p:cNvSpPr>
            <a:spLocks noGrp="1" noChangeArrowheads="1"/>
          </p:cNvSpPr>
          <p:nvPr>
            <p:ph type="title"/>
          </p:nvPr>
        </p:nvSpPr>
        <p:spPr>
          <a:xfrm>
            <a:off x="609600" y="274638"/>
            <a:ext cx="10972800" cy="487362"/>
          </a:xfrm>
        </p:spPr>
        <p:txBody>
          <a:bodyPr/>
          <a:lstStyle/>
          <a:p>
            <a:r>
              <a:rPr lang="zh-CN" altLang="en-US" sz="3600"/>
              <a:t>机器学习与神经网络涉及到的内容</a:t>
            </a:r>
            <a:endParaRPr lang="zh-CN" altLang="en-US" sz="36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6" name="Rectangle 1028"/>
          <p:cNvSpPr>
            <a:spLocks noGrp="1" noChangeArrowheads="1"/>
          </p:cNvSpPr>
          <p:nvPr>
            <p:ph type="title"/>
          </p:nvPr>
        </p:nvSpPr>
        <p:spPr>
          <a:xfrm>
            <a:off x="1981200" y="274638"/>
            <a:ext cx="8229600" cy="868362"/>
          </a:xfrm>
        </p:spPr>
        <p:txBody>
          <a:bodyPr/>
          <a:lstStyle/>
          <a:p>
            <a:pPr eaLnBrk="1" hangingPunct="1"/>
            <a:r>
              <a:rPr lang="zh-CN" altLang="en-US" sz="3200"/>
              <a:t>为什么</a:t>
            </a:r>
            <a:r>
              <a:rPr lang="en-US" altLang="zh-CN" sz="3200"/>
              <a:t>AI</a:t>
            </a:r>
            <a:r>
              <a:rPr lang="zh-CN" altLang="en-US" sz="3200"/>
              <a:t>有必要成为一个单独的领域？</a:t>
            </a:r>
            <a:endParaRPr lang="zh-CN" altLang="en-US" sz="3200"/>
          </a:p>
        </p:txBody>
      </p:sp>
      <p:sp>
        <p:nvSpPr>
          <p:cNvPr id="164867" name="Rectangle 1029"/>
          <p:cNvSpPr>
            <a:spLocks noGrp="1" noChangeArrowheads="1"/>
          </p:cNvSpPr>
          <p:nvPr>
            <p:ph type="body" idx="1"/>
          </p:nvPr>
        </p:nvSpPr>
        <p:spPr>
          <a:xfrm>
            <a:off x="2114550" y="1447800"/>
            <a:ext cx="7961313" cy="4506913"/>
          </a:xfrm>
        </p:spPr>
        <p:txBody>
          <a:bodyPr/>
          <a:lstStyle/>
          <a:p>
            <a:pPr eaLnBrk="1" hangingPunct="1"/>
            <a:r>
              <a:rPr lang="zh-CN" altLang="en-US"/>
              <a:t>和控制论、运筹学、决策理论的目标类似</a:t>
            </a:r>
            <a:endParaRPr lang="zh-CN" altLang="en-US"/>
          </a:p>
          <a:p>
            <a:pPr eaLnBrk="1" hangingPunct="1"/>
            <a:r>
              <a:rPr lang="zh-CN" altLang="en-US"/>
              <a:t>为什么不是数学的一个分支？</a:t>
            </a:r>
            <a:endParaRPr lang="zh-CN" altLang="en-US"/>
          </a:p>
          <a:p>
            <a:pPr eaLnBrk="1" hangingPunct="1"/>
            <a:r>
              <a:rPr lang="en-US" altLang="zh-CN"/>
              <a:t>AI</a:t>
            </a:r>
            <a:r>
              <a:rPr lang="zh-CN" altLang="en-US"/>
              <a:t>从一开始就承载着复制人的才能的思想</a:t>
            </a:r>
            <a:endParaRPr lang="zh-CN" altLang="en-US"/>
          </a:p>
          <a:p>
            <a:pPr eaLnBrk="1" hangingPunct="1"/>
            <a:r>
              <a:rPr lang="zh-CN" altLang="en-US"/>
              <a:t>方法论的不同</a:t>
            </a:r>
            <a:endParaRPr lang="zh-CN" altLang="en-US"/>
          </a:p>
          <a:p>
            <a:pPr lvl="1" eaLnBrk="1" hangingPunct="1"/>
            <a:r>
              <a:rPr lang="en-US" altLang="zh-CN"/>
              <a:t>AI</a:t>
            </a:r>
            <a:r>
              <a:rPr lang="zh-CN" altLang="en-US"/>
              <a:t>属于计算机科学的分支</a:t>
            </a:r>
            <a:endParaRPr lang="zh-CN" altLang="en-US"/>
          </a:p>
          <a:p>
            <a:pPr lvl="1" eaLnBrk="1" hangingPunct="1"/>
            <a:r>
              <a:rPr lang="en-US" altLang="zh-CN"/>
              <a:t>AI</a:t>
            </a:r>
            <a:r>
              <a:rPr lang="zh-CN" altLang="en-US"/>
              <a:t>试图建造在复杂和变化的环境中自动发挥功能的</a:t>
            </a:r>
            <a:r>
              <a:rPr lang="zh-CN" altLang="en-US" i="1"/>
              <a:t>机器</a:t>
            </a:r>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617839" y="337490"/>
            <a:ext cx="7971591" cy="657641"/>
          </a:xfrm>
        </p:spPr>
        <p:txBody>
          <a:bodyPr>
            <a:normAutofit/>
          </a:bodyPr>
          <a:lstStyle/>
          <a:p>
            <a:pPr algn="ctr"/>
            <a:r>
              <a:rPr lang="zh-CN" altLang="en-US" sz="3600" dirty="0">
                <a:solidFill>
                  <a:srgbClr val="C00000"/>
                </a:solidFill>
                <a:latin typeface="+mn-ea"/>
                <a:ea typeface="+mn-ea"/>
                <a:cs typeface="Times New Roman" panose="02020603050405020304" pitchFamily="18" charset="0"/>
              </a:rPr>
              <a:t>人工智能的诞生</a:t>
            </a:r>
            <a:endParaRPr lang="zh-CN" altLang="en-US" sz="3600" dirty="0">
              <a:solidFill>
                <a:srgbClr val="C00000"/>
              </a:solidFill>
              <a:latin typeface="+mn-ea"/>
              <a:ea typeface="+mn-ea"/>
              <a:cs typeface="Times New Roman" panose="02020603050405020304" pitchFamily="18" charset="0"/>
            </a:endParaRPr>
          </a:p>
        </p:txBody>
      </p:sp>
      <p:sp>
        <p:nvSpPr>
          <p:cNvPr id="7" name="矩形 2"/>
          <p:cNvSpPr>
            <a:spLocks noChangeArrowheads="1"/>
          </p:cNvSpPr>
          <p:nvPr/>
        </p:nvSpPr>
        <p:spPr bwMode="auto">
          <a:xfrm>
            <a:off x="656876" y="6243089"/>
            <a:ext cx="109544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zh-CN" altLang="en-US" sz="2400" b="1" dirty="0">
                <a:solidFill>
                  <a:srgbClr val="FF0000"/>
                </a:solidFill>
                <a:latin typeface="Times New Roman" panose="02020603050405020304" pitchFamily="18" charset="0"/>
                <a:cs typeface="Times New Roman" panose="02020603050405020304" pitchFamily="18" charset="0"/>
              </a:rPr>
              <a:t>吴飞</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交叉汇聚推动人工智能创新人才培养</a:t>
            </a:r>
            <a:r>
              <a:rPr lang="en-US" altLang="zh-CN" sz="2400" b="1" dirty="0">
                <a:solidFill>
                  <a:srgbClr val="FF0000"/>
                </a:solidFill>
                <a:latin typeface="Times New Roman" panose="02020603050405020304" pitchFamily="18" charset="0"/>
                <a:cs typeface="Times New Roman" panose="02020603050405020304" pitchFamily="18" charset="0"/>
              </a:rPr>
              <a:t>, 2019</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9726" y="307178"/>
            <a:ext cx="3242450" cy="2685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圆角矩形 9"/>
          <p:cNvSpPr/>
          <p:nvPr/>
        </p:nvSpPr>
        <p:spPr bwMode="auto">
          <a:xfrm>
            <a:off x="8161599" y="3182236"/>
            <a:ext cx="3698707" cy="499197"/>
          </a:xfrm>
          <a:prstGeom prst="roundRect">
            <a:avLst/>
          </a:prstGeom>
          <a:solidFill>
            <a:srgbClr val="C00000"/>
          </a:solidFill>
          <a:ln w="9525" cap="flat" cmpd="sng" algn="ctr">
            <a:noFill/>
            <a:prstDash val="solid"/>
            <a:round/>
            <a:headEnd type="none" w="med" len="med"/>
            <a:tailEnd type="none" w="med" len="med"/>
          </a:ln>
          <a:effectLst/>
        </p:spPr>
        <p:txBody>
          <a:bodyPr vert="horz" wrap="square" lIns="121904" tIns="60952" rIns="121904" bIns="60952" numCol="1" rtlCol="0" anchor="t" anchorCtr="0" compatLnSpc="1">
            <a:spAutoFit/>
          </a:bodyPr>
          <a:lstStyle/>
          <a:p>
            <a:pPr algn="ctr" defTabSz="1218565"/>
            <a:r>
              <a:rPr lang="zh-CN" altLang="en-US" sz="213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当年提出</a:t>
            </a:r>
            <a:r>
              <a:rPr lang="en-US" altLang="zh-CN" sz="213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AI</a:t>
            </a:r>
            <a:r>
              <a:rPr lang="zh-CN" altLang="en-US" sz="213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概念的建议书</a:t>
            </a:r>
            <a:endParaRPr lang="zh-CN" altLang="en-US" sz="213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 name="Picture 2" descr="AI@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478" y="3734486"/>
            <a:ext cx="3787527" cy="1772572"/>
          </a:xfrm>
          <a:prstGeom prst="rect">
            <a:avLst/>
          </a:prstGeom>
          <a:noFill/>
          <a:extLst>
            <a:ext uri="{909E8E84-426E-40DD-AFC4-6F175D3DCCD1}">
              <a14:hiddenFill xmlns:a14="http://schemas.microsoft.com/office/drawing/2010/main">
                <a:solidFill>
                  <a:srgbClr val="FFFFFF"/>
                </a:solidFill>
              </a14:hiddenFill>
            </a:ext>
          </a:extLst>
        </p:spPr>
      </p:pic>
      <p:sp>
        <p:nvSpPr>
          <p:cNvPr id="12" name="圆角矩形 11"/>
          <p:cNvSpPr/>
          <p:nvPr/>
        </p:nvSpPr>
        <p:spPr bwMode="auto">
          <a:xfrm>
            <a:off x="7845551" y="5616403"/>
            <a:ext cx="4288722" cy="499197"/>
          </a:xfrm>
          <a:prstGeom prst="roundRect">
            <a:avLst/>
          </a:prstGeom>
          <a:solidFill>
            <a:srgbClr val="C00000"/>
          </a:solidFill>
          <a:ln w="9525" cap="flat" cmpd="sng" algn="ctr">
            <a:noFill/>
            <a:prstDash val="solid"/>
            <a:round/>
            <a:headEnd type="none" w="med" len="med"/>
            <a:tailEnd type="none" w="med" len="med"/>
          </a:ln>
          <a:effectLst/>
        </p:spPr>
        <p:txBody>
          <a:bodyPr vert="horz" wrap="square" lIns="121904" tIns="60952" rIns="121904" bIns="60952" numCol="1" rtlCol="0" anchor="t" anchorCtr="0" compatLnSpc="1">
            <a:spAutoFit/>
          </a:bodyPr>
          <a:lstStyle/>
          <a:p>
            <a:pPr algn="ctr" defTabSz="1218565"/>
            <a:r>
              <a:rPr lang="en-US" altLang="zh-CN" sz="213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AI</a:t>
            </a:r>
            <a:r>
              <a:rPr lang="zh-CN" altLang="en-US" sz="213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概念提出</a:t>
            </a:r>
            <a:r>
              <a:rPr lang="en-US" altLang="zh-CN" sz="213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50</a:t>
            </a:r>
            <a:r>
              <a:rPr lang="zh-CN" altLang="en-US" sz="213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年后，建议人合影</a:t>
            </a:r>
            <a:endParaRPr lang="zh-CN" altLang="en-US" sz="213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
          <p:cNvSpPr>
            <a:spLocks noChangeArrowheads="1"/>
          </p:cNvSpPr>
          <p:nvPr/>
        </p:nvSpPr>
        <p:spPr bwMode="auto">
          <a:xfrm>
            <a:off x="155555" y="1161642"/>
            <a:ext cx="7417502" cy="458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53051" tIns="76525" rIns="153051" bIns="76525">
            <a:spAutoFit/>
          </a:bodyPr>
          <a:lstStyle>
            <a:lvl1pPr marL="443230" indent="-443230">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just">
              <a:buClr>
                <a:srgbClr val="FF0000"/>
              </a:buClr>
              <a:buFont typeface="Wingdings" panose="05000000000000000000" pitchFamily="2" charset="2"/>
              <a:buChar char="p"/>
            </a:pP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四位学者在</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1956</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年提出了人工智能这一术语及研究范畴</a:t>
            </a:r>
            <a:endPar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endParaRPr>
          </a:p>
          <a:p>
            <a:pPr lvl="1" algn="just">
              <a:buClr>
                <a:srgbClr val="FF0000"/>
              </a:buClr>
              <a:buFont typeface="Wingdings" panose="05000000000000000000" pitchFamily="2" charset="2"/>
              <a:buChar char="p"/>
            </a:pP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John McCarthy (</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时任</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Dartmouth</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数学系助理教授，</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1971</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年度图灵奖获得者</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endParaRPr>
          </a:p>
          <a:p>
            <a:pPr lvl="1" algn="just">
              <a:buClr>
                <a:srgbClr val="FF0000"/>
              </a:buClr>
              <a:buFont typeface="Wingdings" panose="05000000000000000000" pitchFamily="2" charset="2"/>
              <a:buChar char="p"/>
            </a:pP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Marvin Lee Minsky (</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时任哈佛大学数学系和神经学系</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Junior Fellow</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1969</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年度图灵奖获得者</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endParaRPr>
          </a:p>
          <a:p>
            <a:pPr lvl="1" algn="just">
              <a:buClr>
                <a:srgbClr val="FF0000"/>
              </a:buClr>
              <a:buFont typeface="Wingdings" panose="05000000000000000000" pitchFamily="2" charset="2"/>
              <a:buChar char="p"/>
            </a:pP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Claude Shannon (Bell Lab, </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信息理论之父</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endParaRPr>
          </a:p>
          <a:p>
            <a:pPr lvl="1" algn="just">
              <a:buClr>
                <a:srgbClr val="FF0000"/>
              </a:buClr>
              <a:buFont typeface="Wingdings" panose="05000000000000000000" pitchFamily="2" charset="2"/>
              <a:buChar char="p"/>
            </a:pP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Nathaniel Rochester(IBM, </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第一代通用计算机</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701</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主设计师</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endParaRPr>
          </a:p>
          <a:p>
            <a:pPr algn="just">
              <a:buClr>
                <a:srgbClr val="FF0000"/>
              </a:buClr>
              <a:buFont typeface="Wingdings" panose="05000000000000000000" pitchFamily="2" charset="2"/>
              <a:buChar char="p"/>
            </a:pPr>
            <a:endPar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endParaRPr>
          </a:p>
          <a:p>
            <a:pPr algn="just">
              <a:buClr>
                <a:srgbClr val="FF0000"/>
              </a:buClr>
              <a:buFont typeface="Wingdings" panose="05000000000000000000" pitchFamily="2" charset="2"/>
              <a:buChar char="p"/>
            </a:pPr>
            <a:r>
              <a:rPr lang="zh-CN"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让机器能像人那样认知、思考和学习</a:t>
            </a:r>
            <a:r>
              <a:rPr lang="en-US"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即用计算机模拟人的智能</a:t>
            </a:r>
            <a:r>
              <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solidFill>
                <a:srgbClr val="242C34"/>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两度堕入寒冬的 AI，如何完成伟大逆袭？"/>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58384" y="3830736"/>
            <a:ext cx="2640167" cy="132420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324794" y="5238066"/>
            <a:ext cx="3448380" cy="420436"/>
          </a:xfrm>
          <a:prstGeom prst="rect">
            <a:avLst/>
          </a:prstGeom>
        </p:spPr>
        <p:txBody>
          <a:bodyPr wrap="none">
            <a:spAutoFit/>
          </a:bodyPr>
          <a:lstStyle/>
          <a:p>
            <a:r>
              <a:rPr lang="zh-CN" altLang="en-US" sz="2130" dirty="0">
                <a:latin typeface="Times New Roman" panose="02020603050405020304" pitchFamily="18" charset="0"/>
                <a:ea typeface="黑体" panose="02010609060101010101" pitchFamily="49" charset="-122"/>
                <a:cs typeface="Times New Roman" panose="02020603050405020304" pitchFamily="18" charset="0"/>
              </a:rPr>
              <a:t>达特茅斯会议合影 </a:t>
            </a:r>
            <a:r>
              <a:rPr lang="en-US" altLang="zh-CN" sz="2130" dirty="0">
                <a:latin typeface="Times New Roman" panose="02020603050405020304" pitchFamily="18" charset="0"/>
                <a:ea typeface="黑体" panose="02010609060101010101" pitchFamily="49" charset="-122"/>
                <a:cs typeface="Times New Roman" panose="02020603050405020304" pitchFamily="18" charset="0"/>
              </a:rPr>
              <a:t>(1956</a:t>
            </a:r>
            <a:r>
              <a:rPr lang="zh-CN" altLang="en-US" sz="213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213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13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4"/>
          <p:cNvSpPr>
            <a:spLocks noChangeArrowheads="1"/>
          </p:cNvSpPr>
          <p:nvPr/>
        </p:nvSpPr>
        <p:spPr bwMode="auto">
          <a:xfrm>
            <a:off x="245723" y="773177"/>
            <a:ext cx="12020738" cy="3386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54053" tIns="75803" rIns="154053" bIns="75803"/>
          <a:lstStyle>
            <a:lvl1pPr>
              <a:spcBef>
                <a:spcPct val="30000"/>
              </a:spcBef>
              <a:buClr>
                <a:schemeClr val="accent2"/>
              </a:buClr>
              <a:buFont typeface="Wingdings" panose="05000000000000000000" pitchFamily="2" charset="2"/>
              <a:buChar char="o"/>
              <a:defRPr sz="3000" b="1">
                <a:solidFill>
                  <a:srgbClr val="000066"/>
                </a:solidFill>
                <a:latin typeface="黑体" panose="02010609060101010101" pitchFamily="49" charset="-122"/>
                <a:ea typeface="宋体" panose="02010600030101010101" pitchFamily="2" charset="-122"/>
              </a:defRPr>
            </a:lvl1pPr>
            <a:lvl2pPr marL="742950" indent="-285750">
              <a:spcBef>
                <a:spcPct val="30000"/>
              </a:spcBef>
              <a:buClr>
                <a:schemeClr val="accent2"/>
              </a:buClr>
              <a:buFont typeface="Wingdings" panose="05000000000000000000" pitchFamily="2" charset="2"/>
              <a:buChar char="n"/>
              <a:defRPr sz="2600" b="1">
                <a:solidFill>
                  <a:srgbClr val="0000CC"/>
                </a:solidFill>
                <a:latin typeface="楷体_GB2312" charset="-122"/>
                <a:ea typeface="宋体" panose="02010600030101010101" pitchFamily="2" charset="-122"/>
              </a:defRPr>
            </a:lvl2pPr>
            <a:lvl3pPr marL="1143000" indent="-228600">
              <a:spcBef>
                <a:spcPct val="30000"/>
              </a:spcBef>
              <a:buClr>
                <a:schemeClr val="accent2"/>
              </a:buClr>
              <a:buFont typeface="Wingdings" panose="05000000000000000000" pitchFamily="2" charset="2"/>
              <a:buChar char="Ø"/>
              <a:defRPr sz="2300" b="1">
                <a:solidFill>
                  <a:srgbClr val="003399"/>
                </a:solidFill>
                <a:latin typeface="宋体" panose="02010600030101010101" pitchFamily="2" charset="-122"/>
                <a:ea typeface="宋体" panose="02010600030101010101" pitchFamily="2" charset="-122"/>
              </a:defRPr>
            </a:lvl3pPr>
            <a:lvl4pPr marL="1600200" indent="-228600">
              <a:spcBef>
                <a:spcPct val="3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30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nSpc>
                <a:spcPct val="80000"/>
              </a:lnSpc>
              <a:buFont typeface="Wingdings" panose="05000000000000000000" pitchFamily="2" charset="2"/>
              <a:buNone/>
              <a:defRPr/>
            </a:pPr>
            <a:r>
              <a:rPr lang="zh-CN" altLang="en-US" sz="2665" b="0" dirty="0">
                <a:solidFill>
                  <a:srgbClr val="242C34"/>
                </a:solidFill>
                <a:latin typeface="Times New Roman" panose="02020603050405020304" pitchFamily="18" charset="0"/>
                <a:ea typeface="黑体" panose="02010609060101010101" pitchFamily="49" charset="-122"/>
                <a:cs typeface="Arial Unicode MS" panose="020B0604020202020204" charset="-122"/>
              </a:rPr>
              <a:t>报告列举了</a:t>
            </a:r>
            <a:r>
              <a:rPr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rPr>
              <a:t>Artificial Intelligence</a:t>
            </a:r>
            <a:r>
              <a:rPr lang="zh-CN" altLang="en-US" sz="2665" b="0" dirty="0">
                <a:solidFill>
                  <a:srgbClr val="242C34"/>
                </a:solidFill>
                <a:latin typeface="Times New Roman" panose="02020603050405020304" pitchFamily="18" charset="0"/>
                <a:ea typeface="黑体" panose="02010609060101010101" pitchFamily="49" charset="-122"/>
                <a:cs typeface="Arial Unicode MS" panose="020B0604020202020204" charset="-122"/>
              </a:rPr>
              <a:t>值得关注的七个问题</a:t>
            </a:r>
            <a:r>
              <a:rPr kumimoji="1" lang="zh-CN" altLang="zh-CN" sz="2665" b="0" dirty="0">
                <a:solidFill>
                  <a:schemeClr val="tx1"/>
                </a:solidFill>
                <a:ea typeface="黑体" panose="02010609060101010101" pitchFamily="49" charset="-122"/>
                <a:cs typeface="Arial Unicode MS" panose="020B0604020202020204" charset="-122"/>
              </a:rPr>
              <a:t>  </a:t>
            </a:r>
            <a:endParaRPr kumimoji="1" lang="zh-CN" altLang="zh-CN" sz="2665" b="0" dirty="0">
              <a:solidFill>
                <a:schemeClr val="tx1"/>
              </a:solidFill>
              <a:ea typeface="黑体" panose="02010609060101010101" pitchFamily="49" charset="-122"/>
              <a:cs typeface="Arial Unicode MS" panose="020B0604020202020204" charset="-122"/>
            </a:endParaRPr>
          </a:p>
          <a:p>
            <a:pPr marL="574040" indent="-574040">
              <a:buClr>
                <a:srgbClr val="C00000"/>
              </a:buClr>
              <a:buFont typeface="Wingdings" panose="05000000000000000000" pitchFamily="2" charset="2"/>
              <a:buChar char="n"/>
              <a:defRPr/>
            </a:pPr>
            <a:r>
              <a:rPr kumimoji="1"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rPr>
              <a:t>Automatic Computers </a:t>
            </a:r>
            <a:endParaRPr kumimoji="1"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endParaRPr>
          </a:p>
          <a:p>
            <a:pPr marL="574040" indent="-574040">
              <a:buClr>
                <a:srgbClr val="C00000"/>
              </a:buClr>
              <a:buFont typeface="Wingdings" panose="05000000000000000000" pitchFamily="2" charset="2"/>
              <a:buChar char="n"/>
              <a:defRPr/>
            </a:pPr>
            <a:r>
              <a:rPr kumimoji="1"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rPr>
              <a:t>How Can a Computer be Programmed to Use a Language </a:t>
            </a:r>
            <a:endParaRPr kumimoji="1"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endParaRPr>
          </a:p>
          <a:p>
            <a:pPr marL="574040" indent="-574040">
              <a:buClr>
                <a:srgbClr val="C00000"/>
              </a:buClr>
              <a:buFont typeface="Wingdings" panose="05000000000000000000" pitchFamily="2" charset="2"/>
              <a:buChar char="n"/>
              <a:defRPr/>
            </a:pPr>
            <a:r>
              <a:rPr kumimoji="1"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rPr>
              <a:t>Neuron Nets</a:t>
            </a:r>
            <a:endParaRPr kumimoji="1"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endParaRPr>
          </a:p>
          <a:p>
            <a:pPr marL="1564640" lvl="1" indent="-574040">
              <a:buClr>
                <a:srgbClr val="C00000"/>
              </a:buClr>
              <a:defRPr/>
            </a:pPr>
            <a:r>
              <a:rPr kumimoji="1" lang="en-US" altLang="zh-CN" sz="2665" b="0" dirty="0">
                <a:solidFill>
                  <a:srgbClr val="C00000"/>
                </a:solidFill>
                <a:latin typeface="Times New Roman" panose="02020603050405020304" pitchFamily="18" charset="0"/>
                <a:ea typeface="黑体" panose="02010609060101010101" pitchFamily="49" charset="-122"/>
                <a:cs typeface="Arial Unicode MS" panose="020B0604020202020204" charset="-122"/>
              </a:rPr>
              <a:t>set of (hypothetical) neurons be arranged so as to form concepts </a:t>
            </a:r>
            <a:endParaRPr kumimoji="1" lang="en-US" altLang="zh-CN" sz="2665" b="0" dirty="0">
              <a:solidFill>
                <a:srgbClr val="C00000"/>
              </a:solidFill>
              <a:latin typeface="Times New Roman" panose="02020603050405020304" pitchFamily="18" charset="0"/>
              <a:ea typeface="黑体" panose="02010609060101010101" pitchFamily="49" charset="-122"/>
              <a:cs typeface="Arial Unicode MS" panose="020B0604020202020204" charset="-122"/>
            </a:endParaRPr>
          </a:p>
          <a:p>
            <a:pPr marL="574040" indent="-574040">
              <a:buClr>
                <a:srgbClr val="C00000"/>
              </a:buClr>
              <a:buFont typeface="Wingdings" panose="05000000000000000000" pitchFamily="2" charset="2"/>
              <a:buChar char="n"/>
              <a:defRPr/>
            </a:pPr>
            <a:r>
              <a:rPr kumimoji="1"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rPr>
              <a:t>Theory of the Size of a Calculation </a:t>
            </a:r>
            <a:endParaRPr kumimoji="1"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endParaRPr>
          </a:p>
          <a:p>
            <a:pPr marL="574040" indent="-574040">
              <a:buClr>
                <a:srgbClr val="C00000"/>
              </a:buClr>
              <a:buFont typeface="Wingdings" panose="05000000000000000000" pitchFamily="2" charset="2"/>
              <a:buChar char="n"/>
              <a:defRPr/>
            </a:pPr>
            <a:r>
              <a:rPr kumimoji="1" lang="en-US" altLang="zh-CN" sz="2665" b="0" dirty="0">
                <a:solidFill>
                  <a:srgbClr val="0000CC"/>
                </a:solidFill>
                <a:latin typeface="Times New Roman" panose="02020603050405020304" pitchFamily="18" charset="0"/>
                <a:ea typeface="黑体" panose="02010609060101010101" pitchFamily="49" charset="-122"/>
                <a:cs typeface="Arial Unicode MS" panose="020B0604020202020204" charset="-122"/>
              </a:rPr>
              <a:t>Self-improvement</a:t>
            </a:r>
            <a:r>
              <a:rPr kumimoji="1" lang="zh-CN" altLang="en-US" sz="2665" b="0" dirty="0">
                <a:solidFill>
                  <a:srgbClr val="0000CC"/>
                </a:solidFill>
                <a:latin typeface="Times New Roman" panose="02020603050405020304" pitchFamily="18" charset="0"/>
                <a:ea typeface="黑体" panose="02010609060101010101" pitchFamily="49" charset="-122"/>
                <a:cs typeface="Arial Unicode MS" panose="020B0604020202020204" charset="-122"/>
              </a:rPr>
              <a:t>：自我学习与提高</a:t>
            </a:r>
            <a:endParaRPr kumimoji="1" lang="en-US" altLang="zh-CN" sz="2665" b="0" dirty="0">
              <a:solidFill>
                <a:schemeClr val="tx1"/>
              </a:solidFill>
              <a:latin typeface="Times New Roman" panose="02020603050405020304" pitchFamily="18" charset="0"/>
              <a:ea typeface="黑体" panose="02010609060101010101" pitchFamily="49" charset="-122"/>
              <a:cs typeface="Arial Unicode MS" panose="020B0604020202020204" charset="-122"/>
            </a:endParaRPr>
          </a:p>
          <a:p>
            <a:pPr marL="574040" indent="-574040">
              <a:buClr>
                <a:srgbClr val="C00000"/>
              </a:buClr>
              <a:buFont typeface="Wingdings" panose="05000000000000000000" pitchFamily="2" charset="2"/>
              <a:buChar char="n"/>
              <a:defRPr/>
            </a:pPr>
            <a:r>
              <a:rPr kumimoji="1" lang="en-US" altLang="zh-CN" sz="2665" b="0" dirty="0">
                <a:solidFill>
                  <a:srgbClr val="242C34"/>
                </a:solidFill>
                <a:latin typeface="Times New Roman" panose="02020603050405020304" pitchFamily="18" charset="0"/>
                <a:ea typeface="黑体" panose="02010609060101010101" pitchFamily="49" charset="-122"/>
                <a:cs typeface="Arial Unicode MS" panose="020B0604020202020204" charset="-122"/>
              </a:rPr>
              <a:t>Abstractions</a:t>
            </a:r>
            <a:r>
              <a:rPr kumimoji="1" lang="zh-CN" altLang="en-US" sz="2665" b="0" dirty="0">
                <a:solidFill>
                  <a:srgbClr val="242C34"/>
                </a:solidFill>
                <a:latin typeface="Times New Roman" panose="02020603050405020304" pitchFamily="18" charset="0"/>
                <a:ea typeface="黑体" panose="02010609060101010101" pitchFamily="49" charset="-122"/>
                <a:cs typeface="Arial Unicode MS" panose="020B0604020202020204" charset="-122"/>
              </a:rPr>
              <a:t>：</a:t>
            </a:r>
            <a:r>
              <a:rPr kumimoji="1" lang="zh-CN" altLang="en-US" sz="2665" b="0" dirty="0">
                <a:solidFill>
                  <a:srgbClr val="0000CC"/>
                </a:solidFill>
                <a:latin typeface="Times New Roman" panose="02020603050405020304" pitchFamily="18" charset="0"/>
                <a:ea typeface="黑体" panose="02010609060101010101" pitchFamily="49" charset="-122"/>
                <a:cs typeface="Arial Unicode MS" panose="020B0604020202020204" charset="-122"/>
              </a:rPr>
              <a:t>归纳与演绎</a:t>
            </a:r>
            <a:endParaRPr kumimoji="1" lang="en-US" altLang="zh-CN" sz="2665" b="0" dirty="0">
              <a:solidFill>
                <a:srgbClr val="0000CC"/>
              </a:solidFill>
              <a:latin typeface="Times New Roman" panose="02020603050405020304" pitchFamily="18" charset="0"/>
              <a:ea typeface="黑体" panose="02010609060101010101" pitchFamily="49" charset="-122"/>
              <a:cs typeface="Arial Unicode MS" panose="020B0604020202020204" charset="-122"/>
            </a:endParaRPr>
          </a:p>
          <a:p>
            <a:pPr marL="574040" indent="-574040">
              <a:buClr>
                <a:srgbClr val="C00000"/>
              </a:buClr>
              <a:buFont typeface="Wingdings" panose="05000000000000000000" pitchFamily="2" charset="2"/>
              <a:buChar char="n"/>
              <a:defRPr/>
            </a:pPr>
            <a:r>
              <a:rPr kumimoji="1" lang="en-US" altLang="zh-CN" sz="2665" b="0" dirty="0">
                <a:solidFill>
                  <a:srgbClr val="0000CC"/>
                </a:solidFill>
                <a:latin typeface="Times New Roman" panose="02020603050405020304" pitchFamily="18" charset="0"/>
                <a:ea typeface="黑体" panose="02010609060101010101" pitchFamily="49" charset="-122"/>
                <a:cs typeface="Arial Unicode MS" panose="020B0604020202020204" charset="-122"/>
              </a:rPr>
              <a:t>Randomness and Creativity</a:t>
            </a:r>
            <a:endParaRPr kumimoji="1" lang="en-US" altLang="zh-CN" sz="2665" b="0" dirty="0">
              <a:solidFill>
                <a:srgbClr val="0000CC"/>
              </a:solidFill>
              <a:latin typeface="Times New Roman" panose="02020603050405020304" pitchFamily="18" charset="0"/>
              <a:ea typeface="黑体" panose="02010609060101010101" pitchFamily="49" charset="-122"/>
              <a:cs typeface="Arial Unicode MS" panose="020B0604020202020204" charset="-122"/>
            </a:endParaRPr>
          </a:p>
          <a:p>
            <a:pPr lvl="1" indent="0">
              <a:buClr>
                <a:srgbClr val="C00000"/>
              </a:buClr>
              <a:buNone/>
              <a:defRPr/>
            </a:pPr>
            <a:r>
              <a:rPr kumimoji="1" lang="en-US" altLang="zh-CN" sz="2665" b="0" dirty="0">
                <a:solidFill>
                  <a:schemeClr val="tx1"/>
                </a:solidFill>
                <a:latin typeface="Times New Roman" panose="02020603050405020304" pitchFamily="18" charset="0"/>
                <a:ea typeface="黑体" panose="02010609060101010101" pitchFamily="49" charset="-122"/>
                <a:cs typeface="Arial Unicode MS" panose="020B0604020202020204" charset="-122"/>
              </a:rPr>
              <a:t> </a:t>
            </a:r>
            <a:endParaRPr kumimoji="1" lang="en-US" altLang="zh-CN" sz="2665" b="0" dirty="0">
              <a:solidFill>
                <a:schemeClr val="tx1"/>
              </a:solidFill>
              <a:latin typeface="Times New Roman" panose="02020603050405020304" pitchFamily="18" charset="0"/>
              <a:ea typeface="黑体" panose="02010609060101010101" pitchFamily="49" charset="-122"/>
              <a:cs typeface="Arial Unicode MS" panose="020B0604020202020204" charset="-122"/>
            </a:endParaRPr>
          </a:p>
        </p:txBody>
      </p:sp>
      <p:sp>
        <p:nvSpPr>
          <p:cNvPr id="10" name="矩形 2"/>
          <p:cNvSpPr>
            <a:spLocks noChangeArrowheads="1"/>
          </p:cNvSpPr>
          <p:nvPr/>
        </p:nvSpPr>
        <p:spPr bwMode="auto">
          <a:xfrm>
            <a:off x="656876" y="6243089"/>
            <a:ext cx="109544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zh-CN" altLang="en-US" sz="2400" b="1" dirty="0">
                <a:solidFill>
                  <a:srgbClr val="FF0000"/>
                </a:solidFill>
                <a:latin typeface="Times New Roman" panose="02020603050405020304" pitchFamily="18" charset="0"/>
                <a:cs typeface="Times New Roman" panose="02020603050405020304" pitchFamily="18" charset="0"/>
              </a:rPr>
              <a:t>吴飞</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交叉汇聚推动人工智能创新人才培养</a:t>
            </a:r>
            <a:r>
              <a:rPr lang="en-US" altLang="zh-CN" sz="2400" b="1" dirty="0">
                <a:solidFill>
                  <a:srgbClr val="FF0000"/>
                </a:solidFill>
                <a:latin typeface="Times New Roman" panose="02020603050405020304" pitchFamily="18" charset="0"/>
                <a:cs typeface="Times New Roman" panose="02020603050405020304" pitchFamily="18" charset="0"/>
              </a:rPr>
              <a:t>, 2019</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526404" y="452165"/>
            <a:ext cx="11400807" cy="459172"/>
          </a:xfrm>
          <a:prstGeom prst="rect">
            <a:avLst/>
          </a:prstGeom>
        </p:spPr>
        <p:txBody>
          <a:bodyPr/>
          <a:lstStyle>
            <a:lvl1pPr marL="161925"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600" dirty="0">
                <a:solidFill>
                  <a:srgbClr val="C00000"/>
                </a:solidFill>
                <a:latin typeface="+mn-ea"/>
                <a:ea typeface="+mn-ea"/>
                <a:cs typeface="Times New Roman" panose="02020603050405020304" pitchFamily="18" charset="0"/>
              </a:rPr>
              <a:t>从典型任务</a:t>
            </a:r>
            <a:r>
              <a:rPr lang="en-US" altLang="zh-CN" sz="3600" dirty="0">
                <a:solidFill>
                  <a:srgbClr val="C00000"/>
                </a:solidFill>
                <a:latin typeface="+mn-ea"/>
                <a:ea typeface="+mn-ea"/>
                <a:cs typeface="Times New Roman" panose="02020603050405020304" pitchFamily="18" charset="0"/>
              </a:rPr>
              <a:t>/</a:t>
            </a:r>
            <a:r>
              <a:rPr lang="zh-CN" altLang="en-US" sz="3600" dirty="0">
                <a:solidFill>
                  <a:srgbClr val="C00000"/>
                </a:solidFill>
                <a:latin typeface="+mn-ea"/>
                <a:ea typeface="+mn-ea"/>
                <a:cs typeface="Times New Roman" panose="02020603050405020304" pitchFamily="18" charset="0"/>
              </a:rPr>
              <a:t>应用对人工智能分类（上世纪</a:t>
            </a:r>
            <a:r>
              <a:rPr lang="en-US" altLang="zh-CN" sz="3600" dirty="0">
                <a:solidFill>
                  <a:srgbClr val="C00000"/>
                </a:solidFill>
                <a:latin typeface="+mn-ea"/>
                <a:ea typeface="+mn-ea"/>
                <a:cs typeface="Times New Roman" panose="02020603050405020304" pitchFamily="18" charset="0"/>
              </a:rPr>
              <a:t>70</a:t>
            </a:r>
            <a:r>
              <a:rPr lang="zh-CN" altLang="en-US" sz="3600" dirty="0">
                <a:solidFill>
                  <a:srgbClr val="C00000"/>
                </a:solidFill>
                <a:latin typeface="+mn-ea"/>
                <a:ea typeface="+mn-ea"/>
                <a:cs typeface="Times New Roman" panose="02020603050405020304" pitchFamily="18" charset="0"/>
              </a:rPr>
              <a:t>年代以来）</a:t>
            </a:r>
            <a:endParaRPr lang="zh-CN" altLang="en-US" sz="3600" dirty="0">
              <a:solidFill>
                <a:srgbClr val="C00000"/>
              </a:solidFill>
              <a:latin typeface="+mn-ea"/>
              <a:ea typeface="+mn-ea"/>
              <a:cs typeface="Times New Roman" panose="02020603050405020304" pitchFamily="18" charset="0"/>
            </a:endParaRPr>
          </a:p>
        </p:txBody>
      </p:sp>
      <p:sp>
        <p:nvSpPr>
          <p:cNvPr id="4" name="Rectangle 4"/>
          <p:cNvSpPr>
            <a:spLocks noChangeArrowheads="1"/>
          </p:cNvSpPr>
          <p:nvPr/>
        </p:nvSpPr>
        <p:spPr bwMode="auto">
          <a:xfrm>
            <a:off x="334484" y="1064498"/>
            <a:ext cx="11790414" cy="441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2703" tIns="60377" rIns="122703" bIns="60377"/>
          <a:lstStyle>
            <a:lvl1pPr>
              <a:spcBef>
                <a:spcPct val="30000"/>
              </a:spcBef>
              <a:buClr>
                <a:schemeClr val="accent2"/>
              </a:buClr>
              <a:buFont typeface="Wingdings" panose="05000000000000000000" pitchFamily="2" charset="2"/>
              <a:buChar char="o"/>
              <a:defRPr sz="3000" b="1">
                <a:solidFill>
                  <a:srgbClr val="000066"/>
                </a:solidFill>
                <a:latin typeface="黑体" panose="02010609060101010101" pitchFamily="49" charset="-122"/>
                <a:ea typeface="宋体" panose="02010600030101010101" pitchFamily="2" charset="-122"/>
              </a:defRPr>
            </a:lvl1pPr>
            <a:lvl2pPr marL="742950" indent="-285750">
              <a:spcBef>
                <a:spcPct val="30000"/>
              </a:spcBef>
              <a:buClr>
                <a:schemeClr val="accent2"/>
              </a:buClr>
              <a:buFont typeface="Wingdings" panose="05000000000000000000" pitchFamily="2" charset="2"/>
              <a:buChar char="n"/>
              <a:defRPr sz="2600" b="1">
                <a:solidFill>
                  <a:srgbClr val="0000CC"/>
                </a:solidFill>
                <a:latin typeface="楷体_GB2312" charset="-122"/>
                <a:ea typeface="宋体" panose="02010600030101010101" pitchFamily="2" charset="-122"/>
              </a:defRPr>
            </a:lvl2pPr>
            <a:lvl3pPr marL="1143000" indent="-228600">
              <a:spcBef>
                <a:spcPct val="30000"/>
              </a:spcBef>
              <a:buClr>
                <a:schemeClr val="accent2"/>
              </a:buClr>
              <a:buFont typeface="Wingdings" panose="05000000000000000000" pitchFamily="2" charset="2"/>
              <a:buChar char="Ø"/>
              <a:defRPr sz="2300" b="1">
                <a:solidFill>
                  <a:srgbClr val="003399"/>
                </a:solidFill>
                <a:latin typeface="宋体" panose="02010600030101010101" pitchFamily="2" charset="-122"/>
                <a:ea typeface="宋体" panose="02010600030101010101" pitchFamily="2" charset="-122"/>
              </a:defRPr>
            </a:lvl3pPr>
            <a:lvl4pPr marL="1600200" indent="-228600">
              <a:spcBef>
                <a:spcPct val="3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30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marL="457200" indent="-457200">
              <a:lnSpc>
                <a:spcPct val="150000"/>
              </a:lnSpc>
              <a:buClr>
                <a:srgbClr val="C00000"/>
              </a:buClr>
              <a:buFont typeface="Wingdings" panose="05000000000000000000" pitchFamily="2" charset="2"/>
              <a:buChar char="n"/>
              <a:defRPr/>
            </a:pPr>
            <a:r>
              <a:rPr kumimoji="1" lang="zh-CN" altLang="en-US" sz="2400" b="0" dirty="0">
                <a:solidFill>
                  <a:srgbClr val="242C34"/>
                </a:solidFill>
                <a:latin typeface="Times New Roman" panose="02020603050405020304" pitchFamily="18" charset="0"/>
                <a:ea typeface="黑体" panose="02010609060101010101" pitchFamily="49" charset="-122"/>
                <a:cs typeface="Arial Unicode MS" panose="020B0604020202020204" charset="-122"/>
              </a:rPr>
              <a:t>机器定理证明（逻辑和推理），仿解题者</a:t>
            </a:r>
            <a:endParaRPr kumimoji="1" lang="en-US" altLang="zh-CN" sz="2400" b="0" dirty="0">
              <a:solidFill>
                <a:srgbClr val="242C34"/>
              </a:solidFill>
              <a:latin typeface="Times New Roman" panose="02020603050405020304" pitchFamily="18" charset="0"/>
              <a:ea typeface="黑体" panose="02010609060101010101" pitchFamily="49" charset="-122"/>
              <a:cs typeface="Arial Unicode MS" panose="020B0604020202020204" charset="-122"/>
            </a:endParaRPr>
          </a:p>
          <a:p>
            <a:pPr marL="457200" indent="-457200">
              <a:lnSpc>
                <a:spcPct val="150000"/>
              </a:lnSpc>
              <a:buClr>
                <a:srgbClr val="C00000"/>
              </a:buClr>
              <a:buFont typeface="Wingdings" panose="05000000000000000000" pitchFamily="2" charset="2"/>
              <a:buChar char="n"/>
              <a:defRPr/>
            </a:pPr>
            <a:r>
              <a:rPr kumimoji="1" lang="zh-CN" altLang="en-US" sz="2400" b="0" dirty="0">
                <a:solidFill>
                  <a:srgbClr val="242C34"/>
                </a:solidFill>
                <a:latin typeface="Times New Roman" panose="02020603050405020304" pitchFamily="18" charset="0"/>
                <a:ea typeface="黑体" panose="02010609060101010101" pitchFamily="49" charset="-122"/>
                <a:cs typeface="Arial Unicode MS" panose="020B0604020202020204" charset="-122"/>
              </a:rPr>
              <a:t>机器翻译（自然语言理解），仿译者</a:t>
            </a:r>
            <a:r>
              <a:rPr kumimoji="1" lang="zh-CN" altLang="en-US" sz="2400" b="0" dirty="0">
                <a:solidFill>
                  <a:srgbClr val="00B050"/>
                </a:solidFill>
                <a:latin typeface="Times New Roman" panose="02020603050405020304" pitchFamily="18" charset="0"/>
                <a:ea typeface="黑体" panose="02010609060101010101" pitchFamily="49" charset="-122"/>
                <a:cs typeface="Arial Unicode MS" panose="020B0604020202020204" charset="-122"/>
              </a:rPr>
              <a:t>（应用举例：有道翻译官）</a:t>
            </a:r>
            <a:endParaRPr kumimoji="1" lang="en-US" altLang="zh-CN" sz="2400" b="0" dirty="0">
              <a:solidFill>
                <a:srgbClr val="00B050"/>
              </a:solidFill>
              <a:latin typeface="Times New Roman" panose="02020603050405020304" pitchFamily="18" charset="0"/>
              <a:ea typeface="黑体" panose="02010609060101010101" pitchFamily="49" charset="-122"/>
              <a:cs typeface="Arial Unicode MS" panose="020B0604020202020204" charset="-122"/>
            </a:endParaRPr>
          </a:p>
          <a:p>
            <a:pPr marL="457200" indent="-457200">
              <a:lnSpc>
                <a:spcPct val="150000"/>
              </a:lnSpc>
              <a:buClr>
                <a:srgbClr val="C00000"/>
              </a:buClr>
              <a:buFont typeface="Wingdings" panose="05000000000000000000" pitchFamily="2" charset="2"/>
              <a:buChar char="n"/>
              <a:defRPr/>
            </a:pPr>
            <a:r>
              <a:rPr kumimoji="1" lang="zh-CN" altLang="en-US" sz="2400" b="0" dirty="0">
                <a:solidFill>
                  <a:srgbClr val="242C34"/>
                </a:solidFill>
                <a:latin typeface="Times New Roman" panose="02020603050405020304" pitchFamily="18" charset="0"/>
                <a:ea typeface="黑体" panose="02010609060101010101" pitchFamily="49" charset="-122"/>
                <a:cs typeface="Arial Unicode MS" panose="020B0604020202020204" charset="-122"/>
              </a:rPr>
              <a:t>专家系统（问题求解和知识表达），仿专家如医生</a:t>
            </a:r>
            <a:endParaRPr kumimoji="1" lang="en-US" altLang="zh-CN" sz="2400" b="0" dirty="0">
              <a:solidFill>
                <a:srgbClr val="242C34"/>
              </a:solidFill>
              <a:latin typeface="Times New Roman" panose="02020603050405020304" pitchFamily="18" charset="0"/>
              <a:ea typeface="黑体" panose="02010609060101010101" pitchFamily="49" charset="-122"/>
              <a:cs typeface="Arial Unicode MS" panose="020B0604020202020204" charset="-122"/>
            </a:endParaRPr>
          </a:p>
          <a:p>
            <a:pPr marL="457200" indent="-457200">
              <a:lnSpc>
                <a:spcPct val="150000"/>
              </a:lnSpc>
              <a:buClr>
                <a:srgbClr val="C00000"/>
              </a:buClr>
              <a:buFont typeface="Wingdings" panose="05000000000000000000" pitchFamily="2" charset="2"/>
              <a:buChar char="n"/>
              <a:defRPr/>
            </a:pPr>
            <a:r>
              <a:rPr kumimoji="1" lang="zh-CN" altLang="en-US" sz="2400" b="0" dirty="0">
                <a:solidFill>
                  <a:srgbClr val="242C34"/>
                </a:solidFill>
                <a:latin typeface="Times New Roman" panose="02020603050405020304" pitchFamily="18" charset="0"/>
                <a:ea typeface="黑体" panose="02010609060101010101" pitchFamily="49" charset="-122"/>
                <a:cs typeface="Arial Unicode MS" panose="020B0604020202020204" charset="-122"/>
              </a:rPr>
              <a:t>博弈（树搜索）、仿弈者</a:t>
            </a:r>
            <a:r>
              <a:rPr kumimoji="1" lang="zh-CN" altLang="en-US" sz="2400" b="0" dirty="0">
                <a:solidFill>
                  <a:srgbClr val="00B050"/>
                </a:solidFill>
                <a:latin typeface="Times New Roman" panose="02020603050405020304" pitchFamily="18" charset="0"/>
                <a:ea typeface="黑体" panose="02010609060101010101" pitchFamily="49" charset="-122"/>
                <a:cs typeface="Arial Unicode MS" panose="020B0604020202020204" charset="-122"/>
              </a:rPr>
              <a:t>（应用举例：智慧城市）</a:t>
            </a:r>
            <a:endParaRPr kumimoji="1" lang="en-US" altLang="zh-CN" sz="2400" b="0" dirty="0">
              <a:solidFill>
                <a:srgbClr val="00B050"/>
              </a:solidFill>
              <a:latin typeface="Times New Roman" panose="02020603050405020304" pitchFamily="18" charset="0"/>
              <a:ea typeface="黑体" panose="02010609060101010101" pitchFamily="49" charset="-122"/>
              <a:cs typeface="Arial Unicode MS" panose="020B0604020202020204" charset="-122"/>
            </a:endParaRPr>
          </a:p>
          <a:p>
            <a:pPr marL="457200" indent="-457200">
              <a:lnSpc>
                <a:spcPct val="150000"/>
              </a:lnSpc>
              <a:buClr>
                <a:srgbClr val="C00000"/>
              </a:buClr>
              <a:buFont typeface="Wingdings" panose="05000000000000000000" pitchFamily="2" charset="2"/>
              <a:buChar char="n"/>
              <a:defRPr/>
            </a:pPr>
            <a:r>
              <a:rPr kumimoji="1" lang="zh-CN" altLang="en-US" sz="2400" b="0" dirty="0">
                <a:solidFill>
                  <a:srgbClr val="242C34"/>
                </a:solidFill>
                <a:latin typeface="Times New Roman" panose="02020603050405020304" pitchFamily="18" charset="0"/>
                <a:ea typeface="黑体" panose="02010609060101010101" pitchFamily="49" charset="-122"/>
                <a:cs typeface="Arial Unicode MS" panose="020B0604020202020204" charset="-122"/>
              </a:rPr>
              <a:t>模式识别（多媒体认知）、学习（神经网络）、仿认知者</a:t>
            </a:r>
            <a:r>
              <a:rPr kumimoji="1" lang="zh-CN" altLang="en-US" sz="2400" b="0" dirty="0">
                <a:solidFill>
                  <a:srgbClr val="00B050"/>
                </a:solidFill>
                <a:latin typeface="Times New Roman" panose="02020603050405020304" pitchFamily="18" charset="0"/>
                <a:ea typeface="黑体" panose="02010609060101010101" pitchFamily="49" charset="-122"/>
                <a:cs typeface="Arial Unicode MS" panose="020B0604020202020204" charset="-122"/>
              </a:rPr>
              <a:t>（应用举例：人脸识别）</a:t>
            </a:r>
            <a:endParaRPr kumimoji="1" lang="en-US" altLang="zh-CN" sz="2400" b="0" dirty="0">
              <a:solidFill>
                <a:srgbClr val="00B050"/>
              </a:solidFill>
              <a:latin typeface="Times New Roman" panose="02020603050405020304" pitchFamily="18" charset="0"/>
              <a:ea typeface="黑体" panose="02010609060101010101" pitchFamily="49" charset="-122"/>
              <a:cs typeface="Arial Unicode MS" panose="020B0604020202020204" charset="-122"/>
            </a:endParaRPr>
          </a:p>
          <a:p>
            <a:pPr marL="457200" indent="-457200">
              <a:lnSpc>
                <a:spcPct val="150000"/>
              </a:lnSpc>
              <a:buClr>
                <a:srgbClr val="C00000"/>
              </a:buClr>
              <a:buFont typeface="Wingdings" panose="05000000000000000000" pitchFamily="2" charset="2"/>
              <a:buChar char="n"/>
              <a:defRPr/>
            </a:pPr>
            <a:r>
              <a:rPr kumimoji="1" lang="zh-CN" altLang="en-US" sz="2400" b="0" dirty="0">
                <a:solidFill>
                  <a:srgbClr val="242C34"/>
                </a:solidFill>
                <a:latin typeface="Times New Roman" panose="02020603050405020304" pitchFamily="18" charset="0"/>
                <a:ea typeface="黑体" panose="02010609060101010101" pitchFamily="49" charset="-122"/>
                <a:cs typeface="Arial Unicode MS" panose="020B0604020202020204" charset="-122"/>
              </a:rPr>
              <a:t>机器人和智能控制（感知和控制）、仿生物者</a:t>
            </a:r>
            <a:r>
              <a:rPr kumimoji="1" lang="zh-CN" altLang="en-US" sz="2400" b="0" dirty="0">
                <a:solidFill>
                  <a:srgbClr val="00B050"/>
                </a:solidFill>
                <a:latin typeface="Times New Roman" panose="02020603050405020304" pitchFamily="18" charset="0"/>
                <a:ea typeface="黑体" panose="02010609060101010101" pitchFamily="49" charset="-122"/>
                <a:cs typeface="Arial Unicode MS" panose="020B0604020202020204" charset="-122"/>
              </a:rPr>
              <a:t>（应用举例：无人驾驶）</a:t>
            </a:r>
            <a:endParaRPr kumimoji="1" lang="en-US" altLang="zh-CN" sz="2400" b="0" dirty="0">
              <a:solidFill>
                <a:srgbClr val="00B050"/>
              </a:solidFill>
              <a:latin typeface="Times New Roman" panose="02020603050405020304" pitchFamily="18" charset="0"/>
              <a:ea typeface="黑体" panose="02010609060101010101" pitchFamily="49" charset="-122"/>
              <a:cs typeface="Arial Unicode MS" panose="020B0604020202020204" charset="-122"/>
            </a:endParaRPr>
          </a:p>
          <a:p>
            <a:pPr marL="457200" indent="-457200">
              <a:lnSpc>
                <a:spcPct val="150000"/>
              </a:lnSpc>
              <a:buClr>
                <a:srgbClr val="C00000"/>
              </a:buClr>
              <a:buFont typeface="Wingdings" panose="05000000000000000000" pitchFamily="2" charset="2"/>
              <a:buChar char="n"/>
              <a:defRPr/>
            </a:pPr>
            <a:endParaRPr kumimoji="1" lang="en-US" altLang="zh-CN" sz="2400" b="0" dirty="0">
              <a:solidFill>
                <a:srgbClr val="0000CC"/>
              </a:solidFill>
              <a:latin typeface="Times New Roman" panose="02020603050405020304" pitchFamily="18" charset="0"/>
              <a:ea typeface="黑体" panose="02010609060101010101" pitchFamily="49" charset="-122"/>
              <a:cs typeface="Arial Unicode MS" panose="020B0604020202020204" charset="-122"/>
            </a:endParaRPr>
          </a:p>
          <a:p>
            <a:pPr marL="457200" indent="-457200">
              <a:lnSpc>
                <a:spcPct val="150000"/>
              </a:lnSpc>
              <a:buClr>
                <a:srgbClr val="C00000"/>
              </a:buClr>
              <a:buFont typeface="Wingdings" panose="05000000000000000000" pitchFamily="2" charset="2"/>
              <a:buChar char="n"/>
              <a:defRPr/>
            </a:pPr>
            <a:r>
              <a:rPr kumimoji="1" lang="zh-CN" altLang="en-US" sz="2400" b="0" dirty="0">
                <a:solidFill>
                  <a:srgbClr val="0000CC"/>
                </a:solidFill>
                <a:latin typeface="Times New Roman" panose="02020603050405020304" pitchFamily="18" charset="0"/>
                <a:ea typeface="黑体" panose="02010609060101010101" pitchFamily="49" charset="-122"/>
                <a:cs typeface="Arial Unicode MS" panose="020B0604020202020204" charset="-122"/>
              </a:rPr>
              <a:t>形成了符号学派、连接学派、行为学派</a:t>
            </a:r>
            <a:endParaRPr kumimoji="1" lang="en-US" altLang="zh-CN" sz="2400" b="0" dirty="0">
              <a:solidFill>
                <a:srgbClr val="0000CC"/>
              </a:solidFill>
              <a:latin typeface="Times New Roman" panose="02020603050405020304" pitchFamily="18" charset="0"/>
              <a:ea typeface="黑体" panose="02010609060101010101" pitchFamily="49" charset="-122"/>
              <a:cs typeface="Arial Unicode MS" panose="020B0604020202020204" charset="-122"/>
            </a:endParaRPr>
          </a:p>
        </p:txBody>
      </p:sp>
      <p:sp>
        <p:nvSpPr>
          <p:cNvPr id="5" name="矩形 2"/>
          <p:cNvSpPr>
            <a:spLocks noChangeArrowheads="1"/>
          </p:cNvSpPr>
          <p:nvPr/>
        </p:nvSpPr>
        <p:spPr bwMode="auto">
          <a:xfrm>
            <a:off x="656876" y="6243089"/>
            <a:ext cx="109544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zh-CN" altLang="en-US" sz="2400" b="1" dirty="0">
                <a:solidFill>
                  <a:srgbClr val="FF0000"/>
                </a:solidFill>
                <a:latin typeface="Times New Roman" panose="02020603050405020304" pitchFamily="18" charset="0"/>
                <a:cs typeface="Times New Roman" panose="02020603050405020304" pitchFamily="18" charset="0"/>
              </a:rPr>
              <a:t>吴飞</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交叉汇聚推动人工智能创新人才培养</a:t>
            </a:r>
            <a:r>
              <a:rPr lang="en-US" altLang="zh-CN" sz="2400" b="1" dirty="0">
                <a:solidFill>
                  <a:srgbClr val="FF0000"/>
                </a:solidFill>
                <a:latin typeface="Times New Roman" panose="02020603050405020304" pitchFamily="18" charset="0"/>
                <a:cs typeface="Times New Roman" panose="02020603050405020304" pitchFamily="18" charset="0"/>
              </a:rPr>
              <a:t>, 2019</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a:spLocks noGrp="1"/>
          </p:cNvSpPr>
          <p:nvPr>
            <p:ph type="title"/>
          </p:nvPr>
        </p:nvSpPr>
        <p:spPr>
          <a:xfrm>
            <a:off x="783388" y="475215"/>
            <a:ext cx="9995503" cy="653966"/>
          </a:xfrm>
        </p:spPr>
        <p:txBody>
          <a:bodyPr>
            <a:normAutofit/>
          </a:bodyPr>
          <a:lstStyle/>
          <a:p>
            <a:r>
              <a:rPr lang="zh-CN" altLang="en-US" sz="3000" dirty="0">
                <a:solidFill>
                  <a:srgbClr val="C00000"/>
                </a:solidFill>
                <a:latin typeface="+mn-ea"/>
                <a:ea typeface="+mn-ea"/>
                <a:cs typeface="Times New Roman" panose="02020603050405020304" pitchFamily="18" charset="0"/>
              </a:rPr>
              <a:t>人工智能螺旋式发展之路：三次低谷</a:t>
            </a:r>
            <a:endParaRPr lang="zh-CN" altLang="en-US" sz="3000" dirty="0">
              <a:solidFill>
                <a:srgbClr val="C00000"/>
              </a:solidFill>
              <a:latin typeface="+mn-ea"/>
              <a:ea typeface="+mn-ea"/>
              <a:cs typeface="Times New Roman" panose="02020603050405020304" pitchFamily="18" charset="0"/>
            </a:endParaRPr>
          </a:p>
        </p:txBody>
      </p:sp>
      <p:sp>
        <p:nvSpPr>
          <p:cNvPr id="12" name="矩形 11"/>
          <p:cNvSpPr/>
          <p:nvPr/>
        </p:nvSpPr>
        <p:spPr>
          <a:xfrm>
            <a:off x="339417" y="1204267"/>
            <a:ext cx="11513168" cy="4935262"/>
          </a:xfrm>
          <a:prstGeom prst="rect">
            <a:avLst/>
          </a:prstGeom>
        </p:spPr>
        <p:txBody>
          <a:bodyPr wrap="square">
            <a:spAutoFit/>
          </a:bodyPr>
          <a:lstStyle/>
          <a:p>
            <a:pPr marL="590550" indent="-590550" algn="just">
              <a:lnSpc>
                <a:spcPct val="130000"/>
              </a:lnSpc>
              <a:buClr>
                <a:srgbClr val="FF0000"/>
              </a:buClr>
              <a:buFont typeface="Wingdings" panose="05000000000000000000" pitchFamily="2" charset="2"/>
              <a:buChar char="p"/>
            </a:pP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第一次低谷：</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1973</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年英国发表</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James </a:t>
            </a:r>
            <a:r>
              <a:rPr lang="en-US" altLang="zh-CN" sz="2665"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Lighthill</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报告</a:t>
            </a:r>
            <a:endPar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50" lvl="1" indent="-590550" algn="just">
              <a:lnSpc>
                <a:spcPct val="130000"/>
              </a:lnSpc>
              <a:buClr>
                <a:srgbClr val="FF0000"/>
              </a:buClr>
              <a:buFont typeface="Wingdings" panose="05000000000000000000" pitchFamily="2" charset="2"/>
              <a:buChar char="n"/>
            </a:pP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该报告主要评判</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AI</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基础研究中</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自动机、</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机器人和</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中央神经系统。</a:t>
            </a:r>
            <a:endPar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50" lvl="1" indent="-590550" algn="just">
              <a:lnSpc>
                <a:spcPct val="130000"/>
              </a:lnSpc>
              <a:buClr>
                <a:srgbClr val="FF0000"/>
              </a:buClr>
              <a:buFont typeface="Wingdings" panose="05000000000000000000" pitchFamily="2" charset="2"/>
              <a:buChar char="n"/>
            </a:pP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报告得出结论：</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的研究有价值，但进展令人失望。</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的研究没有价值，进展非常令人失望。建议取消</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的研究。</a:t>
            </a:r>
            <a:endPar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50" lvl="1" indent="-590550" algn="just">
              <a:lnSpc>
                <a:spcPct val="130000"/>
              </a:lnSpc>
              <a:buClr>
                <a:srgbClr val="FF0000"/>
              </a:buClr>
              <a:buFont typeface="Wingdings" panose="05000000000000000000" pitchFamily="2" charset="2"/>
              <a:buChar char="n"/>
            </a:pP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批评后，</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AI</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开始了严冬（</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AI Winter</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533400" lvl="1" algn="just">
              <a:lnSpc>
                <a:spcPct val="130000"/>
              </a:lnSpc>
              <a:buClr>
                <a:srgbClr val="FF0000"/>
              </a:buClr>
            </a:pPr>
            <a:endPar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30000"/>
              </a:lnSpc>
              <a:buClr>
                <a:srgbClr val="FF0000"/>
              </a:buClr>
            </a:pP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(Sir James </a:t>
            </a:r>
            <a:r>
              <a:rPr lang="en-US" altLang="zh-CN" sz="2400"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Lighthill</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Artificial Intelligence: A General Survey</a:t>
            </a: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Science Research Council,1973)</a:t>
            </a:r>
            <a:endPar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30000"/>
              </a:lnSpc>
              <a:spcBef>
                <a:spcPts val="1600"/>
              </a:spcBef>
              <a:buClr>
                <a:srgbClr val="FF0000"/>
              </a:buClr>
            </a:pPr>
            <a:r>
              <a:rPr lang="zh-CN" altLang="en-US" sz="2665"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教训：</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AI</a:t>
            </a:r>
            <a:r>
              <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尚属婴儿期，难以测算准确</a:t>
            </a:r>
            <a:endParaRPr lang="zh-CN" alt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2"/>
          <p:cNvSpPr>
            <a:spLocks noChangeArrowheads="1"/>
          </p:cNvSpPr>
          <p:nvPr/>
        </p:nvSpPr>
        <p:spPr bwMode="auto">
          <a:xfrm>
            <a:off x="656876" y="6243089"/>
            <a:ext cx="109544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zh-CN" altLang="en-US" sz="2400" b="1" dirty="0">
                <a:solidFill>
                  <a:srgbClr val="FF0000"/>
                </a:solidFill>
                <a:latin typeface="Times New Roman" panose="02020603050405020304" pitchFamily="18" charset="0"/>
                <a:cs typeface="Times New Roman" panose="02020603050405020304" pitchFamily="18" charset="0"/>
              </a:rPr>
              <a:t>吴飞</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交叉汇聚推动人工智能创新人才培养</a:t>
            </a:r>
            <a:r>
              <a:rPr lang="en-US" altLang="zh-CN" sz="2400" b="1" dirty="0">
                <a:solidFill>
                  <a:srgbClr val="FF0000"/>
                </a:solidFill>
                <a:latin typeface="Times New Roman" panose="02020603050405020304" pitchFamily="18" charset="0"/>
                <a:cs typeface="Times New Roman" panose="02020603050405020304" pitchFamily="18" charset="0"/>
              </a:rPr>
              <a:t>, 2019</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a:spLocks noGrp="1"/>
          </p:cNvSpPr>
          <p:nvPr>
            <p:ph type="title"/>
          </p:nvPr>
        </p:nvSpPr>
        <p:spPr>
          <a:xfrm>
            <a:off x="1406762" y="467639"/>
            <a:ext cx="8899678" cy="653966"/>
          </a:xfrm>
        </p:spPr>
        <p:txBody>
          <a:bodyPr>
            <a:normAutofit/>
          </a:bodyPr>
          <a:lstStyle/>
          <a:p>
            <a:r>
              <a:rPr lang="zh-CN" altLang="en-US" sz="3000" dirty="0">
                <a:solidFill>
                  <a:srgbClr val="C00000"/>
                </a:solidFill>
                <a:latin typeface="+mn-ea"/>
                <a:ea typeface="+mn-ea"/>
                <a:cs typeface="Times New Roman" panose="02020603050405020304" pitchFamily="18" charset="0"/>
              </a:rPr>
              <a:t>人工智能螺旋式发展之路：三次低谷</a:t>
            </a:r>
            <a:endParaRPr lang="zh-CN" altLang="en-US" sz="3000" dirty="0">
              <a:solidFill>
                <a:srgbClr val="C00000"/>
              </a:solidFill>
              <a:latin typeface="+mn-ea"/>
              <a:ea typeface="+mn-ea"/>
              <a:cs typeface="Times New Roman" panose="02020603050405020304" pitchFamily="18" charset="0"/>
            </a:endParaRPr>
          </a:p>
        </p:txBody>
      </p:sp>
      <p:sp>
        <p:nvSpPr>
          <p:cNvPr id="3" name="Rectangle 2"/>
          <p:cNvSpPr txBox="1">
            <a:spLocks noChangeArrowheads="1"/>
          </p:cNvSpPr>
          <p:nvPr/>
        </p:nvSpPr>
        <p:spPr bwMode="auto">
          <a:xfrm>
            <a:off x="100717" y="1074865"/>
            <a:ext cx="12030539" cy="619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4" tIns="60952" rIns="121904" bIns="60952"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90550" indent="-590550" algn="just">
              <a:lnSpc>
                <a:spcPct val="150000"/>
              </a:lnSpc>
              <a:spcBef>
                <a:spcPts val="0"/>
              </a:spcBef>
              <a:buClr>
                <a:srgbClr val="FF0000"/>
              </a:buClr>
              <a:buFont typeface="Wingdings" panose="05000000000000000000" pitchFamily="2" charset="2"/>
              <a:buChar char="p"/>
            </a:pP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第二次低谷：日本智能（第五代）计算机研制失败</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50" lvl="1" indent="-590550" algn="just">
              <a:lnSpc>
                <a:spcPct val="150000"/>
              </a:lnSpc>
              <a:spcBef>
                <a:spcPts val="0"/>
              </a:spcBef>
              <a:buClr>
                <a:srgbClr val="FF0000"/>
              </a:buClr>
              <a:buFont typeface="Wingdings" panose="05000000000000000000" pitchFamily="2" charset="2"/>
              <a:buChar char="n"/>
            </a:pP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1982</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年开始，日本通产省主持第五代计算机。</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50" lvl="1" indent="-590550" algn="just">
              <a:lnSpc>
                <a:spcPct val="150000"/>
              </a:lnSpc>
              <a:spcBef>
                <a:spcPts val="0"/>
              </a:spcBef>
              <a:buClr>
                <a:srgbClr val="FF0000"/>
              </a:buClr>
              <a:buFont typeface="Wingdings" panose="05000000000000000000" pitchFamily="2" charset="2"/>
              <a:buChar char="n"/>
            </a:pP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动机：计算机从计算与存储数据向能直接推理与知识处理的新型结构过渡。</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50" lvl="1" indent="-590550" algn="just">
              <a:lnSpc>
                <a:spcPct val="150000"/>
              </a:lnSpc>
              <a:spcBef>
                <a:spcPts val="0"/>
              </a:spcBef>
              <a:buClr>
                <a:srgbClr val="FF0000"/>
              </a:buClr>
              <a:buFont typeface="Wingdings" panose="05000000000000000000" pitchFamily="2" charset="2"/>
              <a:buChar char="n"/>
            </a:pP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目标：构成一个具有</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1000</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个处理单元的并行推理机，推理速度比常规高</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1000</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倍。连接</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10</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亿信息组的数据库和知识库，具备听说能力。</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23950" lvl="1" indent="-590550" algn="just">
              <a:lnSpc>
                <a:spcPct val="150000"/>
              </a:lnSpc>
              <a:spcBef>
                <a:spcPts val="0"/>
              </a:spcBef>
              <a:buClr>
                <a:srgbClr val="FF0000"/>
              </a:buClr>
              <a:buFont typeface="Wingdings" panose="05000000000000000000" pitchFamily="2" charset="2"/>
              <a:buChar char="n"/>
            </a:pP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1992</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年因失败而告终（开支</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US $850 million</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0" lvl="1" indent="0" algn="just">
              <a:lnSpc>
                <a:spcPct val="150000"/>
              </a:lnSpc>
              <a:spcBef>
                <a:spcPts val="1600"/>
              </a:spcBef>
              <a:buClr>
                <a:srgbClr val="FF0000"/>
              </a:buClr>
              <a:buNone/>
            </a:pPr>
            <a:r>
              <a:rPr sz="2665"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教训：</a:t>
            </a:r>
            <a:r>
              <a:rPr sz="2665" dirty="0">
                <a:latin typeface="Times New Roman" panose="02020603050405020304" pitchFamily="18" charset="0"/>
                <a:ea typeface="黑体" panose="02010609060101010101" pitchFamily="49" charset="-122"/>
                <a:cs typeface="Times New Roman" panose="02020603050405020304" pitchFamily="18" charset="0"/>
              </a:rPr>
              <a:t>驱动</a:t>
            </a:r>
            <a:r>
              <a:rPr lang="en-US" altLang="zh-CN" sz="2665" dirty="0">
                <a:latin typeface="Times New Roman" panose="02020603050405020304" pitchFamily="18" charset="0"/>
                <a:ea typeface="黑体" panose="02010609060101010101" pitchFamily="49" charset="-122"/>
                <a:cs typeface="Times New Roman" panose="02020603050405020304" pitchFamily="18" charset="0"/>
              </a:rPr>
              <a:t>AI</a:t>
            </a:r>
            <a:r>
              <a:rPr sz="2665" dirty="0">
                <a:latin typeface="Times New Roman" panose="02020603050405020304" pitchFamily="18" charset="0"/>
                <a:ea typeface="黑体" panose="02010609060101010101" pitchFamily="49" charset="-122"/>
                <a:cs typeface="Times New Roman" panose="02020603050405020304" pitchFamily="18" charset="0"/>
              </a:rPr>
              <a:t>的发展要靠软件、数据和知识，而非硬件</a:t>
            </a:r>
            <a:endParaRPr sz="2665"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2"/>
          <p:cNvSpPr>
            <a:spLocks noChangeArrowheads="1"/>
          </p:cNvSpPr>
          <p:nvPr/>
        </p:nvSpPr>
        <p:spPr bwMode="auto">
          <a:xfrm>
            <a:off x="656876" y="6243089"/>
            <a:ext cx="109544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zh-CN" altLang="en-US" sz="2400" b="1" dirty="0">
                <a:solidFill>
                  <a:srgbClr val="FF0000"/>
                </a:solidFill>
                <a:latin typeface="Times New Roman" panose="02020603050405020304" pitchFamily="18" charset="0"/>
                <a:cs typeface="Times New Roman" panose="02020603050405020304" pitchFamily="18" charset="0"/>
              </a:rPr>
              <a:t>吴飞</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交叉汇聚推动人工智能创新人才培养</a:t>
            </a:r>
            <a:r>
              <a:rPr lang="en-US" altLang="zh-CN" sz="2400" b="1" dirty="0">
                <a:solidFill>
                  <a:srgbClr val="FF0000"/>
                </a:solidFill>
                <a:latin typeface="Times New Roman" panose="02020603050405020304" pitchFamily="18" charset="0"/>
                <a:cs typeface="Times New Roman" panose="02020603050405020304" pitchFamily="18" charset="0"/>
              </a:rPr>
              <a:t>, 2019</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a:spLocks noGrp="1"/>
          </p:cNvSpPr>
          <p:nvPr>
            <p:ph type="title"/>
          </p:nvPr>
        </p:nvSpPr>
        <p:spPr>
          <a:xfrm>
            <a:off x="2504053" y="398466"/>
            <a:ext cx="7195791" cy="653966"/>
          </a:xfrm>
        </p:spPr>
        <p:txBody>
          <a:bodyPr>
            <a:normAutofit/>
          </a:bodyPr>
          <a:lstStyle/>
          <a:p>
            <a:r>
              <a:rPr lang="zh-CN" altLang="en-US" sz="3000" dirty="0">
                <a:solidFill>
                  <a:srgbClr val="C00000"/>
                </a:solidFill>
                <a:latin typeface="+mn-ea"/>
                <a:ea typeface="+mn-ea"/>
                <a:cs typeface="Times New Roman" panose="02020603050405020304" pitchFamily="18" charset="0"/>
              </a:rPr>
              <a:t>人工智能螺旋式发展之路：三次低谷</a:t>
            </a:r>
            <a:endParaRPr lang="zh-CN" altLang="en-US" sz="3000" dirty="0">
              <a:solidFill>
                <a:srgbClr val="C00000"/>
              </a:solidFill>
              <a:latin typeface="+mn-ea"/>
              <a:ea typeface="+mn-ea"/>
              <a:cs typeface="Times New Roman" panose="02020603050405020304" pitchFamily="18" charset="0"/>
            </a:endParaRPr>
          </a:p>
        </p:txBody>
      </p:sp>
      <p:sp>
        <p:nvSpPr>
          <p:cNvPr id="3" name="Rectangle 2"/>
          <p:cNvSpPr txBox="1">
            <a:spLocks noChangeArrowheads="1"/>
          </p:cNvSpPr>
          <p:nvPr/>
        </p:nvSpPr>
        <p:spPr bwMode="auto">
          <a:xfrm>
            <a:off x="42541" y="1139625"/>
            <a:ext cx="12118815" cy="5625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4" tIns="60952" rIns="121904" bIns="60952"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90550" indent="-590550" algn="just">
              <a:lnSpc>
                <a:spcPct val="140000"/>
              </a:lnSpc>
              <a:spcBef>
                <a:spcPts val="0"/>
              </a:spcBef>
              <a:buClr>
                <a:srgbClr val="FF0000"/>
              </a:buClr>
              <a:buFont typeface="Wingdings" panose="05000000000000000000" pitchFamily="2" charset="2"/>
              <a:buChar char="p"/>
            </a:pP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第三次低谷：知识词典日趋势微、网络百科兴起</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03630" lvl="1" indent="-575945" algn="just">
              <a:lnSpc>
                <a:spcPts val="5170"/>
              </a:lnSpc>
              <a:spcBef>
                <a:spcPts val="0"/>
              </a:spcBef>
              <a:buClr>
                <a:srgbClr val="FF0000"/>
              </a:buClr>
              <a:buFont typeface="Wingdings" panose="05000000000000000000" pitchFamily="2" charset="2"/>
              <a:buChar char="n"/>
            </a:pP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斯坦福</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1984</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年通过专家来建设知识百科全书</a:t>
            </a:r>
            <a:r>
              <a:rPr lang="en-US" altLang="zh-CN" sz="2665"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Cyc</a:t>
            </a:r>
            <a:r>
              <a:rPr lang="en-US"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截止</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2015</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11</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月（其建设也时断时续），包括</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23</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万多个概念、实体和</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200</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多万个三元组，如：</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200150" lvl="2" indent="-457200" algn="just">
              <a:lnSpc>
                <a:spcPts val="5170"/>
              </a:lnSpc>
              <a:spcBef>
                <a:spcPts val="0"/>
              </a:spcBef>
              <a:buClr>
                <a:prstClr val="black"/>
              </a:buClr>
              <a:buFont typeface="微软雅黑" panose="020B0503020204020204" pitchFamily="34" charset="-122"/>
              <a:buChar char="—"/>
            </a:pPr>
            <a:r>
              <a:rPr lang="en-US" altLang="zh-CN" sz="2665" u="sng"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place</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~19,000 </a:t>
            </a:r>
            <a:r>
              <a:rPr lang="en-US" altLang="zh-CN" sz="2665" u="sng"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organization</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~26,000 </a:t>
            </a:r>
            <a:r>
              <a:rPr lang="en-US" altLang="zh-CN" sz="2665" u="sng"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business related thing</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~28,000</a:t>
            </a:r>
            <a:endPar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03630" indent="-575945" algn="just">
              <a:lnSpc>
                <a:spcPts val="5170"/>
              </a:lnSpc>
              <a:spcBef>
                <a:spcPts val="0"/>
              </a:spcBef>
              <a:buClr>
                <a:srgbClr val="FF0000"/>
              </a:buClr>
            </a:pPr>
            <a:r>
              <a:rPr lang="en-US" altLang="zh-CN" sz="2665"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Cyc</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90</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年代后期衰败，因搜索引擎崛起，显示互联网威力。</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03630" indent="-575945" algn="just">
              <a:lnSpc>
                <a:spcPts val="5170"/>
              </a:lnSpc>
              <a:spcBef>
                <a:spcPts val="0"/>
              </a:spcBef>
              <a:buClr>
                <a:srgbClr val="FF0000"/>
              </a:buClr>
            </a:pPr>
            <a:r>
              <a:rPr lang="en-US" altLang="zh-CN" sz="2665"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Cyc</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也开始链接外部知识库：</a:t>
            </a:r>
            <a:r>
              <a:rPr lang="en-US" altLang="zh-CN" sz="2665"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Dbpedia</a:t>
            </a:r>
            <a:r>
              <a:rPr lang="en-US" altLang="zh-CN"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UMBEL, CIA World </a:t>
            </a:r>
            <a:r>
              <a:rPr lang="en-US" altLang="zh-CN" sz="2665"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Factbook</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等等。</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marL="1102360" indent="-1102360" algn="just">
              <a:lnSpc>
                <a:spcPct val="140000"/>
              </a:lnSpc>
              <a:spcBef>
                <a:spcPts val="1600"/>
              </a:spcBef>
              <a:buClr>
                <a:srgbClr val="FF0000"/>
              </a:buClr>
              <a:buNone/>
            </a:pPr>
            <a:r>
              <a:rPr sz="2665"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教训：</a:t>
            </a:r>
            <a:r>
              <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知识不能靠专家表达，要自动学习</a:t>
            </a:r>
            <a:endParaRPr sz="2665"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2"/>
          <p:cNvSpPr>
            <a:spLocks noChangeArrowheads="1"/>
          </p:cNvSpPr>
          <p:nvPr/>
        </p:nvSpPr>
        <p:spPr bwMode="auto">
          <a:xfrm>
            <a:off x="656876" y="6243089"/>
            <a:ext cx="109544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zh-CN" altLang="en-US" sz="2400" b="1" dirty="0">
                <a:solidFill>
                  <a:srgbClr val="FF0000"/>
                </a:solidFill>
                <a:latin typeface="Times New Roman" panose="02020603050405020304" pitchFamily="18" charset="0"/>
                <a:cs typeface="Times New Roman" panose="02020603050405020304" pitchFamily="18" charset="0"/>
              </a:rPr>
              <a:t>吴飞</a:t>
            </a: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交叉汇聚推动人工智能创新人才培养</a:t>
            </a:r>
            <a:r>
              <a:rPr lang="en-US" altLang="zh-CN" sz="2400" b="1" dirty="0">
                <a:solidFill>
                  <a:srgbClr val="FF0000"/>
                </a:solidFill>
                <a:latin typeface="Times New Roman" panose="02020603050405020304" pitchFamily="18" charset="0"/>
                <a:cs typeface="Times New Roman" panose="02020603050405020304" pitchFamily="18" charset="0"/>
              </a:rPr>
              <a:t>, 2019</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174" y="279810"/>
            <a:ext cx="11885652" cy="4901562"/>
          </a:xfrm>
        </p:spPr>
        <p:txBody>
          <a:bodyPr/>
          <a:lstStyle/>
          <a:p>
            <a:pPr algn="ctr"/>
            <a:r>
              <a:rPr lang="zh-CN" altLang="en-US" sz="3600" b="1" dirty="0">
                <a:solidFill>
                  <a:srgbClr val="C00000"/>
                </a:solidFill>
              </a:rPr>
              <a:t>大数据的出现促进了人工智能技术的发展</a:t>
            </a:r>
            <a:endParaRPr lang="en-US" altLang="zh-CN" b="1" dirty="0">
              <a:solidFill>
                <a:srgbClr val="C00000"/>
              </a:solidFill>
            </a:endParaRPr>
          </a:p>
          <a:p>
            <a:pPr lvl="1"/>
            <a:endParaRPr lang="en-US" altLang="zh-CN" dirty="0">
              <a:solidFill>
                <a:srgbClr val="C00000"/>
              </a:solidFill>
            </a:endParaRPr>
          </a:p>
          <a:p>
            <a:pPr lvl="1"/>
            <a:endParaRPr lang="en-US" altLang="zh-CN" dirty="0">
              <a:solidFill>
                <a:srgbClr val="C00000"/>
              </a:solidFill>
            </a:endParaRPr>
          </a:p>
          <a:p>
            <a:pPr lvl="1"/>
            <a:endParaRPr lang="en-US" altLang="zh-CN" dirty="0">
              <a:solidFill>
                <a:srgbClr val="C00000"/>
              </a:solidFill>
            </a:endParaRPr>
          </a:p>
          <a:p>
            <a:pPr lvl="1"/>
            <a:endParaRPr lang="en-US" altLang="zh-CN" dirty="0">
              <a:solidFill>
                <a:srgbClr val="C00000"/>
              </a:solidFill>
            </a:endParaRPr>
          </a:p>
          <a:p>
            <a:pPr lvl="1"/>
            <a:endParaRPr lang="en-US" altLang="zh-CN" dirty="0">
              <a:solidFill>
                <a:srgbClr val="C00000"/>
              </a:solidFill>
            </a:endParaRPr>
          </a:p>
          <a:p>
            <a:pPr lvl="1"/>
            <a:endParaRPr lang="zh-CN" altLang="en-US" dirty="0">
              <a:solidFill>
                <a:srgbClr val="C00000"/>
              </a:solidFill>
            </a:endParaRPr>
          </a:p>
        </p:txBody>
      </p:sp>
      <p:pic>
        <p:nvPicPr>
          <p:cNvPr id="3" name="内容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78411" y="970918"/>
            <a:ext cx="11434544" cy="271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p:cNvPicPr>
            <a:picLocks noChangeAspect="1"/>
          </p:cNvPicPr>
          <p:nvPr/>
        </p:nvPicPr>
        <p:blipFill rotWithShape="1">
          <a:blip r:embed="rId2">
            <a:extLst>
              <a:ext uri="{28A0092B-C50C-407E-A947-70E740481C1C}">
                <a14:useLocalDpi xmlns:a14="http://schemas.microsoft.com/office/drawing/2010/main" val="0"/>
              </a:ext>
            </a:extLst>
          </a:blip>
          <a:srcRect l="5441" t="20543" r="30613" b="6555"/>
          <a:stretch>
            <a:fillRect/>
          </a:stretch>
        </p:blipFill>
        <p:spPr bwMode="auto">
          <a:xfrm>
            <a:off x="7086472" y="3772211"/>
            <a:ext cx="4627402" cy="280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225" y="3820499"/>
            <a:ext cx="3507918" cy="286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p:nvPr/>
        </p:nvSpPr>
        <p:spPr>
          <a:xfrm>
            <a:off x="1676977" y="421081"/>
            <a:ext cx="8955509" cy="446029"/>
          </a:xfrm>
          <a:prstGeom prst="rect">
            <a:avLst/>
          </a:prstGeom>
        </p:spPr>
        <p:txBody>
          <a:bodyPr/>
          <a:lstStyle>
            <a:lvl1pPr>
              <a:spcBef>
                <a:spcPct val="45000"/>
              </a:spcBef>
              <a:buSzPct val="160000"/>
              <a:buChar char="•"/>
              <a:defRPr sz="2800">
                <a:solidFill>
                  <a:schemeClr val="tx1"/>
                </a:solidFill>
                <a:latin typeface="Arial" panose="020B0604020202020204" pitchFamily="34" charset="0"/>
              </a:defRPr>
            </a:lvl1pPr>
            <a:lvl2pPr marL="742950" indent="-285750">
              <a:spcBef>
                <a:spcPct val="45000"/>
              </a:spcBef>
              <a:buChar char="–"/>
              <a:defRPr sz="2400" b="1">
                <a:solidFill>
                  <a:schemeClr val="tx1"/>
                </a:solidFill>
                <a:latin typeface="Arial" panose="020B0604020202020204" pitchFamily="34" charset="0"/>
              </a:defRPr>
            </a:lvl2pPr>
            <a:lvl3pPr marL="1143000" indent="-228600">
              <a:spcBef>
                <a:spcPct val="45000"/>
              </a:spcBef>
              <a:buChar char="•"/>
              <a:defRPr sz="2000" b="1">
                <a:solidFill>
                  <a:schemeClr val="tx1"/>
                </a:solidFill>
                <a:latin typeface="Lucida Sans" panose="020B0602030504020204" pitchFamily="34" charset="0"/>
              </a:defRPr>
            </a:lvl3pPr>
            <a:lvl4pPr marL="1600200" indent="-228600">
              <a:spcBef>
                <a:spcPct val="45000"/>
              </a:spcBef>
              <a:buChar char="–"/>
              <a:defRPr sz="2000">
                <a:solidFill>
                  <a:schemeClr val="tx1"/>
                </a:solidFill>
                <a:latin typeface="Lucida Sans" panose="020B0602030504020204" pitchFamily="34" charset="0"/>
              </a:defRPr>
            </a:lvl4pPr>
            <a:lvl5pPr marL="2057400" indent="-228600">
              <a:spcBef>
                <a:spcPct val="45000"/>
              </a:spcBef>
              <a:buChar char="»"/>
              <a:defRPr sz="2000">
                <a:solidFill>
                  <a:schemeClr val="tx1"/>
                </a:solidFill>
                <a:latin typeface="Lucida Sans" panose="020B0602030504020204" pitchFamily="34" charset="0"/>
              </a:defRPr>
            </a:lvl5pPr>
            <a:lvl6pPr marL="2514600" indent="-228600" eaLnBrk="0" fontAlgn="base" hangingPunct="0">
              <a:spcBef>
                <a:spcPct val="45000"/>
              </a:spcBef>
              <a:spcAft>
                <a:spcPct val="0"/>
              </a:spcAft>
              <a:buChar char="»"/>
              <a:defRPr sz="2000">
                <a:solidFill>
                  <a:schemeClr val="tx1"/>
                </a:solidFill>
                <a:latin typeface="Lucida Sans" panose="020B0602030504020204" pitchFamily="34" charset="0"/>
              </a:defRPr>
            </a:lvl6pPr>
            <a:lvl7pPr marL="2971800" indent="-228600" eaLnBrk="0" fontAlgn="base" hangingPunct="0">
              <a:spcBef>
                <a:spcPct val="45000"/>
              </a:spcBef>
              <a:spcAft>
                <a:spcPct val="0"/>
              </a:spcAft>
              <a:buChar char="»"/>
              <a:defRPr sz="2000">
                <a:solidFill>
                  <a:schemeClr val="tx1"/>
                </a:solidFill>
                <a:latin typeface="Lucida Sans" panose="020B0602030504020204" pitchFamily="34" charset="0"/>
              </a:defRPr>
            </a:lvl7pPr>
            <a:lvl8pPr marL="3429000" indent="-228600" eaLnBrk="0" fontAlgn="base" hangingPunct="0">
              <a:spcBef>
                <a:spcPct val="45000"/>
              </a:spcBef>
              <a:spcAft>
                <a:spcPct val="0"/>
              </a:spcAft>
              <a:buChar char="»"/>
              <a:defRPr sz="2000">
                <a:solidFill>
                  <a:schemeClr val="tx1"/>
                </a:solidFill>
                <a:latin typeface="Lucida Sans" panose="020B0602030504020204" pitchFamily="34" charset="0"/>
              </a:defRPr>
            </a:lvl8pPr>
            <a:lvl9pPr marL="3886200" indent="-228600" eaLnBrk="0" fontAlgn="base" hangingPunct="0">
              <a:spcBef>
                <a:spcPct val="45000"/>
              </a:spcBef>
              <a:spcAft>
                <a:spcPct val="0"/>
              </a:spcAft>
              <a:buChar char="»"/>
              <a:defRPr sz="2000">
                <a:solidFill>
                  <a:schemeClr val="tx1"/>
                </a:solidFill>
                <a:latin typeface="Lucida Sans" panose="020B0602030504020204" pitchFamily="34" charset="0"/>
              </a:defRPr>
            </a:lvl9pPr>
          </a:lstStyle>
          <a:p>
            <a:pPr algn="ctr">
              <a:spcBef>
                <a:spcPct val="0"/>
              </a:spcBef>
              <a:buSzTx/>
              <a:buFontTx/>
              <a:buNone/>
              <a:defRPr/>
            </a:pPr>
            <a:r>
              <a:rPr lang="zh-CN" altLang="en-US" sz="3600" b="1" dirty="0">
                <a:solidFill>
                  <a:srgbClr val="C00000"/>
                </a:solidFill>
                <a:latin typeface="+mj-lt"/>
                <a:ea typeface="+mj-ea"/>
                <a:cs typeface="+mj-cs"/>
              </a:rPr>
              <a:t>大数据从哪里来？有多大？</a:t>
            </a:r>
            <a:endParaRPr lang="zh-CN" altLang="en-US" sz="3600" b="1" dirty="0">
              <a:solidFill>
                <a:srgbClr val="C00000"/>
              </a:solidFill>
              <a:latin typeface="+mj-lt"/>
              <a:ea typeface="+mj-ea"/>
              <a:cs typeface="+mj-cs"/>
            </a:endParaRPr>
          </a:p>
        </p:txBody>
      </p:sp>
      <p:grpSp>
        <p:nvGrpSpPr>
          <p:cNvPr id="3" name="组合 2"/>
          <p:cNvGrpSpPr/>
          <p:nvPr/>
        </p:nvGrpSpPr>
        <p:grpSpPr bwMode="auto">
          <a:xfrm>
            <a:off x="1551580" y="1246885"/>
            <a:ext cx="2309511" cy="3174587"/>
            <a:chOff x="3578225" y="2297113"/>
            <a:chExt cx="2332038" cy="3174772"/>
          </a:xfrm>
        </p:grpSpPr>
        <p:sp>
          <p:nvSpPr>
            <p:cNvPr id="4" name="矩形 3"/>
            <p:cNvSpPr/>
            <p:nvPr/>
          </p:nvSpPr>
          <p:spPr bwMode="auto">
            <a:xfrm>
              <a:off x="3578225" y="2297113"/>
              <a:ext cx="2332038" cy="317477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0" rIns="45714" bIns="0" anchor="b"/>
            <a:lstStyle>
              <a:lvl1pPr defTabSz="912495">
                <a:defRPr sz="2400">
                  <a:solidFill>
                    <a:schemeClr val="tx1"/>
                  </a:solidFill>
                  <a:latin typeface="Gill Sans MT" panose="020B0502020104020203" pitchFamily="34" charset="0"/>
                </a:defRPr>
              </a:lvl1pPr>
              <a:lvl2pPr marL="742950" indent="-285750" defTabSz="912495">
                <a:defRPr sz="2400">
                  <a:solidFill>
                    <a:schemeClr val="tx1"/>
                  </a:solidFill>
                  <a:latin typeface="Gill Sans MT" panose="020B0502020104020203" pitchFamily="34" charset="0"/>
                </a:defRPr>
              </a:lvl2pPr>
              <a:lvl3pPr marL="1143000" indent="-228600" defTabSz="912495">
                <a:defRPr sz="2400">
                  <a:solidFill>
                    <a:schemeClr val="tx1"/>
                  </a:solidFill>
                  <a:latin typeface="Gill Sans MT" panose="020B0502020104020203" pitchFamily="34" charset="0"/>
                </a:defRPr>
              </a:lvl3pPr>
              <a:lvl4pPr marL="1600200" indent="-228600" defTabSz="912495">
                <a:defRPr sz="2400">
                  <a:solidFill>
                    <a:schemeClr val="tx1"/>
                  </a:solidFill>
                  <a:latin typeface="Gill Sans MT" panose="020B0502020104020203" pitchFamily="34" charset="0"/>
                </a:defRPr>
              </a:lvl4pPr>
              <a:lvl5pPr marL="2057400" indent="-228600" defTabSz="912495">
                <a:defRPr sz="2400">
                  <a:solidFill>
                    <a:schemeClr val="tx1"/>
                  </a:solidFill>
                  <a:latin typeface="Gill Sans MT" panose="020B0502020104020203" pitchFamily="34" charset="0"/>
                </a:defRPr>
              </a:lvl5pPr>
              <a:lvl6pPr marL="2514600" indent="-228600" defTabSz="912495" eaLnBrk="0" fontAlgn="base" hangingPunct="0">
                <a:spcBef>
                  <a:spcPct val="0"/>
                </a:spcBef>
                <a:spcAft>
                  <a:spcPct val="0"/>
                </a:spcAft>
                <a:defRPr sz="2400">
                  <a:solidFill>
                    <a:schemeClr val="tx1"/>
                  </a:solidFill>
                  <a:latin typeface="Gill Sans MT" panose="020B0502020104020203" pitchFamily="34" charset="0"/>
                </a:defRPr>
              </a:lvl6pPr>
              <a:lvl7pPr marL="2971800" indent="-228600" defTabSz="912495" eaLnBrk="0" fontAlgn="base" hangingPunct="0">
                <a:spcBef>
                  <a:spcPct val="0"/>
                </a:spcBef>
                <a:spcAft>
                  <a:spcPct val="0"/>
                </a:spcAft>
                <a:defRPr sz="2400">
                  <a:solidFill>
                    <a:schemeClr val="tx1"/>
                  </a:solidFill>
                  <a:latin typeface="Gill Sans MT" panose="020B0502020104020203" pitchFamily="34" charset="0"/>
                </a:defRPr>
              </a:lvl7pPr>
              <a:lvl8pPr marL="3429000" indent="-228600" defTabSz="912495" eaLnBrk="0" fontAlgn="base" hangingPunct="0">
                <a:spcBef>
                  <a:spcPct val="0"/>
                </a:spcBef>
                <a:spcAft>
                  <a:spcPct val="0"/>
                </a:spcAft>
                <a:defRPr sz="2400">
                  <a:solidFill>
                    <a:schemeClr val="tx1"/>
                  </a:solidFill>
                  <a:latin typeface="Gill Sans MT" panose="020B0502020104020203" pitchFamily="34" charset="0"/>
                </a:defRPr>
              </a:lvl8pPr>
              <a:lvl9pPr marL="3886200" indent="-228600" defTabSz="912495" eaLnBrk="0" fontAlgn="base" hangingPunct="0">
                <a:spcBef>
                  <a:spcPct val="0"/>
                </a:spcBef>
                <a:spcAft>
                  <a:spcPct val="0"/>
                </a:spcAft>
                <a:defRPr sz="2400">
                  <a:solidFill>
                    <a:schemeClr val="tx1"/>
                  </a:solidFill>
                  <a:latin typeface="Gill Sans MT" panose="020B0502020104020203" pitchFamily="34" charset="0"/>
                </a:defRPr>
              </a:lvl9pPr>
            </a:lstStyle>
            <a:p>
              <a:pPr algn="ctr">
                <a:defRPr/>
              </a:pPr>
              <a:r>
                <a:rPr lang="zh-CN" altLang="en-US" sz="1800" b="1">
                  <a:solidFill>
                    <a:srgbClr val="FFFFFF"/>
                  </a:solidFill>
                  <a:ea typeface="宋体" panose="02010600030101010101" pitchFamily="2" charset="-122"/>
                  <a:cs typeface="Segoe UI" panose="020B0502040204020203" pitchFamily="34" charset="0"/>
                </a:rPr>
                <a:t>超高速通信网络飞速发展</a:t>
              </a:r>
              <a:r>
                <a:rPr lang="en-US" altLang="zh-CN" sz="1800" b="1">
                  <a:solidFill>
                    <a:srgbClr val="FFFFFF"/>
                  </a:solidFill>
                  <a:ea typeface="宋体" panose="02010600030101010101" pitchFamily="2" charset="-122"/>
                  <a:cs typeface="Segoe UI" panose="020B0502040204020203" pitchFamily="34" charset="0"/>
                </a:rPr>
                <a:t>-</a:t>
              </a:r>
              <a:r>
                <a:rPr lang="zh-CN" altLang="en-US" sz="1800" b="1">
                  <a:solidFill>
                    <a:srgbClr val="FFFFFF"/>
                  </a:solidFill>
                  <a:ea typeface="宋体" panose="02010600030101010101" pitchFamily="2" charset="-122"/>
                  <a:cs typeface="Segoe UI" panose="020B0502040204020203" pitchFamily="34" charset="0"/>
                </a:rPr>
                <a:t>技术成本</a:t>
              </a:r>
              <a:endParaRPr lang="zh-CN" altLang="en-US" sz="1800" b="1">
                <a:solidFill>
                  <a:srgbClr val="FFFFFF"/>
                </a:solidFill>
                <a:ea typeface="宋体" panose="02010600030101010101" pitchFamily="2" charset="-122"/>
                <a:cs typeface="Segoe UI" panose="020B0502040204020203" pitchFamily="34" charset="0"/>
              </a:endParaRPr>
            </a:p>
          </p:txBody>
        </p:sp>
        <p:sp>
          <p:nvSpPr>
            <p:cNvPr id="37902" name="TextBox 20"/>
            <p:cNvSpPr txBox="1">
              <a:spLocks noChangeArrowheads="1"/>
            </p:cNvSpPr>
            <p:nvPr/>
          </p:nvSpPr>
          <p:spPr bwMode="auto">
            <a:xfrm>
              <a:off x="3719269" y="3052709"/>
              <a:ext cx="2049951" cy="67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295">
                <a:spcBef>
                  <a:spcPct val="45000"/>
                </a:spcBef>
                <a:buSzPct val="160000"/>
                <a:buChar char="•"/>
                <a:defRPr sz="2800">
                  <a:solidFill>
                    <a:schemeClr val="tx1"/>
                  </a:solidFill>
                  <a:latin typeface="Arial" panose="020B0604020202020204" pitchFamily="34" charset="0"/>
                </a:defRPr>
              </a:lvl1pPr>
              <a:lvl2pPr marL="742950" indent="-285750" defTabSz="1217295">
                <a:spcBef>
                  <a:spcPct val="45000"/>
                </a:spcBef>
                <a:buChar char="–"/>
                <a:defRPr sz="2400" b="1">
                  <a:solidFill>
                    <a:schemeClr val="tx1"/>
                  </a:solidFill>
                  <a:latin typeface="Arial" panose="020B0604020202020204" pitchFamily="34" charset="0"/>
                </a:defRPr>
              </a:lvl2pPr>
              <a:lvl3pPr marL="1143000" indent="-228600" defTabSz="1217295">
                <a:spcBef>
                  <a:spcPct val="45000"/>
                </a:spcBef>
                <a:buChar char="•"/>
                <a:defRPr sz="2000" b="1">
                  <a:solidFill>
                    <a:schemeClr val="tx1"/>
                  </a:solidFill>
                  <a:latin typeface="Lucida Sans" panose="020B0602030504020204" pitchFamily="34" charset="0"/>
                </a:defRPr>
              </a:lvl3pPr>
              <a:lvl4pPr marL="1600200" indent="-228600" defTabSz="1217295">
                <a:spcBef>
                  <a:spcPct val="45000"/>
                </a:spcBef>
                <a:buChar char="–"/>
                <a:defRPr sz="2000">
                  <a:solidFill>
                    <a:schemeClr val="tx1"/>
                  </a:solidFill>
                  <a:latin typeface="Lucida Sans" panose="020B0602030504020204" pitchFamily="34" charset="0"/>
                </a:defRPr>
              </a:lvl4pPr>
              <a:lvl5pPr marL="2057400" indent="-228600" defTabSz="1217295">
                <a:spcBef>
                  <a:spcPct val="45000"/>
                </a:spcBef>
                <a:buChar char="»"/>
                <a:defRPr sz="2000">
                  <a:solidFill>
                    <a:schemeClr val="tx1"/>
                  </a:solidFill>
                  <a:latin typeface="Lucida Sans" panose="020B0602030504020204" pitchFamily="34" charset="0"/>
                </a:defRPr>
              </a:lvl5pPr>
              <a:lvl6pPr marL="25146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6pPr>
              <a:lvl7pPr marL="29718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7pPr>
              <a:lvl8pPr marL="34290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8pPr>
              <a:lvl9pPr marL="38862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9pPr>
            </a:lstStyle>
            <a:p>
              <a:pPr algn="ctr">
                <a:spcBef>
                  <a:spcPct val="0"/>
                </a:spcBef>
                <a:buSzTx/>
                <a:buFontTx/>
                <a:buNone/>
              </a:pPr>
              <a:r>
                <a:rPr lang="zh-CN" altLang="en-US" sz="4400" b="1" dirty="0">
                  <a:solidFill>
                    <a:srgbClr val="FFFFFF"/>
                  </a:solidFill>
                  <a:latin typeface="Gill Sans MT" panose="020B0502020104020203" pitchFamily="34" charset="0"/>
                </a:rPr>
                <a:t>物联网</a:t>
              </a:r>
              <a:endParaRPr lang="zh-CN" altLang="en-US" sz="4400" b="1" dirty="0">
                <a:solidFill>
                  <a:srgbClr val="FFFFFF"/>
                </a:solidFill>
                <a:latin typeface="Gill Sans MT" panose="020B0502020104020203" pitchFamily="34" charset="0"/>
              </a:endParaRPr>
            </a:p>
          </p:txBody>
        </p:sp>
      </p:grpSp>
      <p:grpSp>
        <p:nvGrpSpPr>
          <p:cNvPr id="9" name="组合 8"/>
          <p:cNvGrpSpPr/>
          <p:nvPr/>
        </p:nvGrpSpPr>
        <p:grpSpPr bwMode="auto">
          <a:xfrm>
            <a:off x="6100762" y="1246886"/>
            <a:ext cx="2258718" cy="3174587"/>
            <a:chOff x="9585063" y="2297113"/>
            <a:chExt cx="2279650" cy="3174772"/>
          </a:xfrm>
        </p:grpSpPr>
        <p:sp>
          <p:nvSpPr>
            <p:cNvPr id="10" name="矩形 9"/>
            <p:cNvSpPr/>
            <p:nvPr/>
          </p:nvSpPr>
          <p:spPr bwMode="auto">
            <a:xfrm>
              <a:off x="9585063" y="2297113"/>
              <a:ext cx="2279650" cy="317477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0" rIns="45714" bIns="0" anchor="b"/>
            <a:lstStyle>
              <a:lvl1pPr defTabSz="1217295">
                <a:defRPr sz="2400">
                  <a:solidFill>
                    <a:schemeClr val="tx1"/>
                  </a:solidFill>
                  <a:latin typeface="Gill Sans MT" panose="020B0502020104020203" pitchFamily="34" charset="0"/>
                </a:defRPr>
              </a:lvl1pPr>
              <a:lvl2pPr marL="742950" indent="-285750" defTabSz="1217295">
                <a:defRPr sz="2400">
                  <a:solidFill>
                    <a:schemeClr val="tx1"/>
                  </a:solidFill>
                  <a:latin typeface="Gill Sans MT" panose="020B0502020104020203" pitchFamily="34" charset="0"/>
                </a:defRPr>
              </a:lvl2pPr>
              <a:lvl3pPr marL="1143000" indent="-228600" defTabSz="1217295">
                <a:defRPr sz="2400">
                  <a:solidFill>
                    <a:schemeClr val="tx1"/>
                  </a:solidFill>
                  <a:latin typeface="Gill Sans MT" panose="020B0502020104020203" pitchFamily="34" charset="0"/>
                </a:defRPr>
              </a:lvl3pPr>
              <a:lvl4pPr marL="1600200" indent="-228600" defTabSz="1217295">
                <a:defRPr sz="2400">
                  <a:solidFill>
                    <a:schemeClr val="tx1"/>
                  </a:solidFill>
                  <a:latin typeface="Gill Sans MT" panose="020B0502020104020203" pitchFamily="34" charset="0"/>
                </a:defRPr>
              </a:lvl4pPr>
              <a:lvl5pPr marL="2057400" indent="-228600" defTabSz="1217295">
                <a:defRPr sz="2400">
                  <a:solidFill>
                    <a:schemeClr val="tx1"/>
                  </a:solidFill>
                  <a:latin typeface="Gill Sans MT" panose="020B0502020104020203" pitchFamily="34" charset="0"/>
                </a:defRPr>
              </a:lvl5pPr>
              <a:lvl6pPr marL="2514600" indent="-228600" defTabSz="1217295" eaLnBrk="0" fontAlgn="base" hangingPunct="0">
                <a:spcBef>
                  <a:spcPct val="0"/>
                </a:spcBef>
                <a:spcAft>
                  <a:spcPct val="0"/>
                </a:spcAft>
                <a:defRPr sz="2400">
                  <a:solidFill>
                    <a:schemeClr val="tx1"/>
                  </a:solidFill>
                  <a:latin typeface="Gill Sans MT" panose="020B0502020104020203" pitchFamily="34" charset="0"/>
                </a:defRPr>
              </a:lvl6pPr>
              <a:lvl7pPr marL="2971800" indent="-228600" defTabSz="1217295" eaLnBrk="0" fontAlgn="base" hangingPunct="0">
                <a:spcBef>
                  <a:spcPct val="0"/>
                </a:spcBef>
                <a:spcAft>
                  <a:spcPct val="0"/>
                </a:spcAft>
                <a:defRPr sz="2400">
                  <a:solidFill>
                    <a:schemeClr val="tx1"/>
                  </a:solidFill>
                  <a:latin typeface="Gill Sans MT" panose="020B0502020104020203" pitchFamily="34" charset="0"/>
                </a:defRPr>
              </a:lvl7pPr>
              <a:lvl8pPr marL="3429000" indent="-228600" defTabSz="1217295" eaLnBrk="0" fontAlgn="base" hangingPunct="0">
                <a:spcBef>
                  <a:spcPct val="0"/>
                </a:spcBef>
                <a:spcAft>
                  <a:spcPct val="0"/>
                </a:spcAft>
                <a:defRPr sz="2400">
                  <a:solidFill>
                    <a:schemeClr val="tx1"/>
                  </a:solidFill>
                  <a:latin typeface="Gill Sans MT" panose="020B0502020104020203" pitchFamily="34" charset="0"/>
                </a:defRPr>
              </a:lvl8pPr>
              <a:lvl9pPr marL="3886200" indent="-228600" defTabSz="1217295" eaLnBrk="0" fontAlgn="base" hangingPunct="0">
                <a:spcBef>
                  <a:spcPct val="0"/>
                </a:spcBef>
                <a:spcAft>
                  <a:spcPct val="0"/>
                </a:spcAft>
                <a:defRPr sz="2400">
                  <a:solidFill>
                    <a:schemeClr val="tx1"/>
                  </a:solidFill>
                  <a:latin typeface="Gill Sans MT" panose="020B0502020104020203" pitchFamily="34" charset="0"/>
                </a:defRPr>
              </a:lvl9pPr>
            </a:lstStyle>
            <a:p>
              <a:pPr algn="ctr">
                <a:defRPr/>
              </a:pPr>
              <a:r>
                <a:rPr lang="zh-CN" altLang="en-US" sz="1800" b="1">
                  <a:solidFill>
                    <a:srgbClr val="FFFFFF"/>
                  </a:solidFill>
                  <a:ea typeface="宋体" panose="02010600030101010101" pitchFamily="2" charset="-122"/>
                </a:rPr>
                <a:t>超级计算机、海量网络存储器的飞速发展</a:t>
              </a:r>
              <a:endParaRPr lang="zh-CN" altLang="en-US" sz="1800" b="1">
                <a:solidFill>
                  <a:srgbClr val="FFFFFF"/>
                </a:solidFill>
                <a:ea typeface="宋体" panose="02010600030101010101" pitchFamily="2" charset="-122"/>
              </a:endParaRPr>
            </a:p>
          </p:txBody>
        </p:sp>
        <p:sp>
          <p:nvSpPr>
            <p:cNvPr id="37900" name="TextBox 22"/>
            <p:cNvSpPr txBox="1">
              <a:spLocks noChangeArrowheads="1"/>
            </p:cNvSpPr>
            <p:nvPr/>
          </p:nvSpPr>
          <p:spPr bwMode="auto">
            <a:xfrm>
              <a:off x="9719631" y="3117792"/>
              <a:ext cx="2050564" cy="67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295">
                <a:spcBef>
                  <a:spcPct val="45000"/>
                </a:spcBef>
                <a:buSzPct val="160000"/>
                <a:buChar char="•"/>
                <a:defRPr sz="2800">
                  <a:solidFill>
                    <a:schemeClr val="tx1"/>
                  </a:solidFill>
                  <a:latin typeface="Arial" panose="020B0604020202020204" pitchFamily="34" charset="0"/>
                </a:defRPr>
              </a:lvl1pPr>
              <a:lvl2pPr marL="742950" indent="-285750" defTabSz="1217295">
                <a:spcBef>
                  <a:spcPct val="45000"/>
                </a:spcBef>
                <a:buChar char="–"/>
                <a:defRPr sz="2400" b="1">
                  <a:solidFill>
                    <a:schemeClr val="tx1"/>
                  </a:solidFill>
                  <a:latin typeface="Arial" panose="020B0604020202020204" pitchFamily="34" charset="0"/>
                </a:defRPr>
              </a:lvl2pPr>
              <a:lvl3pPr marL="1143000" indent="-228600" defTabSz="1217295">
                <a:spcBef>
                  <a:spcPct val="45000"/>
                </a:spcBef>
                <a:buChar char="•"/>
                <a:defRPr sz="2000" b="1">
                  <a:solidFill>
                    <a:schemeClr val="tx1"/>
                  </a:solidFill>
                  <a:latin typeface="Lucida Sans" panose="020B0602030504020204" pitchFamily="34" charset="0"/>
                </a:defRPr>
              </a:lvl3pPr>
              <a:lvl4pPr marL="1600200" indent="-228600" defTabSz="1217295">
                <a:spcBef>
                  <a:spcPct val="45000"/>
                </a:spcBef>
                <a:buChar char="–"/>
                <a:defRPr sz="2000">
                  <a:solidFill>
                    <a:schemeClr val="tx1"/>
                  </a:solidFill>
                  <a:latin typeface="Lucida Sans" panose="020B0602030504020204" pitchFamily="34" charset="0"/>
                </a:defRPr>
              </a:lvl4pPr>
              <a:lvl5pPr marL="2057400" indent="-228600" defTabSz="1217295">
                <a:spcBef>
                  <a:spcPct val="45000"/>
                </a:spcBef>
                <a:buChar char="»"/>
                <a:defRPr sz="2000">
                  <a:solidFill>
                    <a:schemeClr val="tx1"/>
                  </a:solidFill>
                  <a:latin typeface="Lucida Sans" panose="020B0602030504020204" pitchFamily="34" charset="0"/>
                </a:defRPr>
              </a:lvl5pPr>
              <a:lvl6pPr marL="25146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6pPr>
              <a:lvl7pPr marL="29718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7pPr>
              <a:lvl8pPr marL="34290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8pPr>
              <a:lvl9pPr marL="38862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9pPr>
            </a:lstStyle>
            <a:p>
              <a:pPr algn="ctr">
                <a:spcBef>
                  <a:spcPct val="0"/>
                </a:spcBef>
                <a:buSzTx/>
                <a:buFontTx/>
                <a:buNone/>
              </a:pPr>
              <a:r>
                <a:rPr lang="zh-CN" altLang="en-US" sz="4400" b="1">
                  <a:solidFill>
                    <a:srgbClr val="FFFFFF"/>
                  </a:solidFill>
                  <a:latin typeface="Gill Sans MT" panose="020B0502020104020203" pitchFamily="34" charset="0"/>
                </a:rPr>
                <a:t>超算</a:t>
              </a:r>
              <a:endParaRPr lang="zh-CN" altLang="en-US" sz="4400" b="1">
                <a:solidFill>
                  <a:srgbClr val="FFFFFF"/>
                </a:solidFill>
                <a:latin typeface="Gill Sans MT" panose="020B0502020104020203" pitchFamily="34" charset="0"/>
              </a:endParaRPr>
            </a:p>
          </p:txBody>
        </p:sp>
      </p:grpSp>
      <p:grpSp>
        <p:nvGrpSpPr>
          <p:cNvPr id="12" name="组合 11"/>
          <p:cNvGrpSpPr/>
          <p:nvPr/>
        </p:nvGrpSpPr>
        <p:grpSpPr bwMode="auto">
          <a:xfrm>
            <a:off x="3854743" y="1242123"/>
            <a:ext cx="2252370" cy="3174587"/>
            <a:chOff x="966788" y="2297113"/>
            <a:chExt cx="2274887" cy="3174773"/>
          </a:xfrm>
        </p:grpSpPr>
        <p:sp>
          <p:nvSpPr>
            <p:cNvPr id="13" name="矩形 12"/>
            <p:cNvSpPr/>
            <p:nvPr/>
          </p:nvSpPr>
          <p:spPr bwMode="auto">
            <a:xfrm>
              <a:off x="966788" y="2297113"/>
              <a:ext cx="2274887" cy="31747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0" rIns="45714" bIns="0" anchor="b"/>
            <a:lstStyle>
              <a:lvl1pPr defTabSz="1217295">
                <a:defRPr sz="2400">
                  <a:solidFill>
                    <a:schemeClr val="tx1"/>
                  </a:solidFill>
                  <a:latin typeface="Gill Sans MT" panose="020B0502020104020203" pitchFamily="34" charset="0"/>
                </a:defRPr>
              </a:lvl1pPr>
              <a:lvl2pPr marL="742950" indent="-285750" defTabSz="1217295">
                <a:defRPr sz="2400">
                  <a:solidFill>
                    <a:schemeClr val="tx1"/>
                  </a:solidFill>
                  <a:latin typeface="Gill Sans MT" panose="020B0502020104020203" pitchFamily="34" charset="0"/>
                </a:defRPr>
              </a:lvl2pPr>
              <a:lvl3pPr marL="1143000" indent="-228600" defTabSz="1217295">
                <a:defRPr sz="2400">
                  <a:solidFill>
                    <a:schemeClr val="tx1"/>
                  </a:solidFill>
                  <a:latin typeface="Gill Sans MT" panose="020B0502020104020203" pitchFamily="34" charset="0"/>
                </a:defRPr>
              </a:lvl3pPr>
              <a:lvl4pPr marL="1600200" indent="-228600" defTabSz="1217295">
                <a:defRPr sz="2400">
                  <a:solidFill>
                    <a:schemeClr val="tx1"/>
                  </a:solidFill>
                  <a:latin typeface="Gill Sans MT" panose="020B0502020104020203" pitchFamily="34" charset="0"/>
                </a:defRPr>
              </a:lvl4pPr>
              <a:lvl5pPr marL="2057400" indent="-228600" defTabSz="1217295">
                <a:defRPr sz="2400">
                  <a:solidFill>
                    <a:schemeClr val="tx1"/>
                  </a:solidFill>
                  <a:latin typeface="Gill Sans MT" panose="020B0502020104020203" pitchFamily="34" charset="0"/>
                </a:defRPr>
              </a:lvl5pPr>
              <a:lvl6pPr marL="2514600" indent="-228600" defTabSz="1217295" eaLnBrk="0" fontAlgn="base" hangingPunct="0">
                <a:spcBef>
                  <a:spcPct val="0"/>
                </a:spcBef>
                <a:spcAft>
                  <a:spcPct val="0"/>
                </a:spcAft>
                <a:defRPr sz="2400">
                  <a:solidFill>
                    <a:schemeClr val="tx1"/>
                  </a:solidFill>
                  <a:latin typeface="Gill Sans MT" panose="020B0502020104020203" pitchFamily="34" charset="0"/>
                </a:defRPr>
              </a:lvl6pPr>
              <a:lvl7pPr marL="2971800" indent="-228600" defTabSz="1217295" eaLnBrk="0" fontAlgn="base" hangingPunct="0">
                <a:spcBef>
                  <a:spcPct val="0"/>
                </a:spcBef>
                <a:spcAft>
                  <a:spcPct val="0"/>
                </a:spcAft>
                <a:defRPr sz="2400">
                  <a:solidFill>
                    <a:schemeClr val="tx1"/>
                  </a:solidFill>
                  <a:latin typeface="Gill Sans MT" panose="020B0502020104020203" pitchFamily="34" charset="0"/>
                </a:defRPr>
              </a:lvl7pPr>
              <a:lvl8pPr marL="3429000" indent="-228600" defTabSz="1217295" eaLnBrk="0" fontAlgn="base" hangingPunct="0">
                <a:spcBef>
                  <a:spcPct val="0"/>
                </a:spcBef>
                <a:spcAft>
                  <a:spcPct val="0"/>
                </a:spcAft>
                <a:defRPr sz="2400">
                  <a:solidFill>
                    <a:schemeClr val="tx1"/>
                  </a:solidFill>
                  <a:latin typeface="Gill Sans MT" panose="020B0502020104020203" pitchFamily="34" charset="0"/>
                </a:defRPr>
              </a:lvl8pPr>
              <a:lvl9pPr marL="3886200" indent="-228600" defTabSz="1217295" eaLnBrk="0" fontAlgn="base" hangingPunct="0">
                <a:spcBef>
                  <a:spcPct val="0"/>
                </a:spcBef>
                <a:spcAft>
                  <a:spcPct val="0"/>
                </a:spcAft>
                <a:defRPr sz="2400">
                  <a:solidFill>
                    <a:schemeClr val="tx1"/>
                  </a:solidFill>
                  <a:latin typeface="Gill Sans MT" panose="020B0502020104020203" pitchFamily="34" charset="0"/>
                </a:defRPr>
              </a:lvl9pPr>
            </a:lstStyle>
            <a:p>
              <a:pPr algn="ctr">
                <a:defRPr/>
              </a:pPr>
              <a:r>
                <a:rPr lang="zh-CN" altLang="en-US" sz="1800" b="1" dirty="0">
                  <a:solidFill>
                    <a:srgbClr val="FF0000"/>
                  </a:solidFill>
                  <a:ea typeface="宋体" panose="02010600030101010101" pitchFamily="2" charset="-122"/>
                </a:rPr>
                <a:t>互联网宽带特别是无线迅猛发展</a:t>
              </a:r>
              <a:endParaRPr lang="zh-CN" altLang="en-US" sz="1800" b="1" dirty="0">
                <a:solidFill>
                  <a:srgbClr val="FF0000"/>
                </a:solidFill>
                <a:ea typeface="宋体" panose="02010600030101010101" pitchFamily="2" charset="-122"/>
              </a:endParaRPr>
            </a:p>
          </p:txBody>
        </p:sp>
        <p:sp>
          <p:nvSpPr>
            <p:cNvPr id="37898" name="TextBox 23"/>
            <p:cNvSpPr txBox="1">
              <a:spLocks noChangeArrowheads="1"/>
            </p:cNvSpPr>
            <p:nvPr/>
          </p:nvSpPr>
          <p:spPr bwMode="auto">
            <a:xfrm>
              <a:off x="1079009" y="3113030"/>
              <a:ext cx="2050444" cy="6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295">
                <a:spcBef>
                  <a:spcPct val="45000"/>
                </a:spcBef>
                <a:buSzPct val="160000"/>
                <a:buChar char="•"/>
                <a:defRPr sz="2800">
                  <a:solidFill>
                    <a:schemeClr val="tx1"/>
                  </a:solidFill>
                  <a:latin typeface="Arial" panose="020B0604020202020204" pitchFamily="34" charset="0"/>
                </a:defRPr>
              </a:lvl1pPr>
              <a:lvl2pPr marL="742950" indent="-285750" defTabSz="1217295">
                <a:spcBef>
                  <a:spcPct val="45000"/>
                </a:spcBef>
                <a:buChar char="–"/>
                <a:defRPr sz="2400" b="1">
                  <a:solidFill>
                    <a:schemeClr val="tx1"/>
                  </a:solidFill>
                  <a:latin typeface="Arial" panose="020B0604020202020204" pitchFamily="34" charset="0"/>
                </a:defRPr>
              </a:lvl2pPr>
              <a:lvl3pPr marL="1143000" indent="-228600" defTabSz="1217295">
                <a:spcBef>
                  <a:spcPct val="45000"/>
                </a:spcBef>
                <a:buChar char="•"/>
                <a:defRPr sz="2000" b="1">
                  <a:solidFill>
                    <a:schemeClr val="tx1"/>
                  </a:solidFill>
                  <a:latin typeface="Lucida Sans" panose="020B0602030504020204" pitchFamily="34" charset="0"/>
                </a:defRPr>
              </a:lvl3pPr>
              <a:lvl4pPr marL="1600200" indent="-228600" defTabSz="1217295">
                <a:spcBef>
                  <a:spcPct val="45000"/>
                </a:spcBef>
                <a:buChar char="–"/>
                <a:defRPr sz="2000">
                  <a:solidFill>
                    <a:schemeClr val="tx1"/>
                  </a:solidFill>
                  <a:latin typeface="Lucida Sans" panose="020B0602030504020204" pitchFamily="34" charset="0"/>
                </a:defRPr>
              </a:lvl4pPr>
              <a:lvl5pPr marL="2057400" indent="-228600" defTabSz="1217295">
                <a:spcBef>
                  <a:spcPct val="45000"/>
                </a:spcBef>
                <a:buChar char="»"/>
                <a:defRPr sz="2000">
                  <a:solidFill>
                    <a:schemeClr val="tx1"/>
                  </a:solidFill>
                  <a:latin typeface="Lucida Sans" panose="020B0602030504020204" pitchFamily="34" charset="0"/>
                </a:defRPr>
              </a:lvl5pPr>
              <a:lvl6pPr marL="25146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6pPr>
              <a:lvl7pPr marL="29718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7pPr>
              <a:lvl8pPr marL="34290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8pPr>
              <a:lvl9pPr marL="38862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9pPr>
            </a:lstStyle>
            <a:p>
              <a:pPr algn="ctr">
                <a:spcBef>
                  <a:spcPct val="0"/>
                </a:spcBef>
                <a:buSzTx/>
                <a:buFontTx/>
                <a:buNone/>
              </a:pPr>
              <a:r>
                <a:rPr lang="zh-CN" altLang="en-US" sz="4400" b="1">
                  <a:solidFill>
                    <a:srgbClr val="FF0000"/>
                  </a:solidFill>
                  <a:latin typeface="Gill Sans MT" panose="020B0502020104020203" pitchFamily="34" charset="0"/>
                </a:rPr>
                <a:t>互联网</a:t>
              </a:r>
              <a:endParaRPr lang="zh-CN" altLang="en-US" sz="4400" b="1">
                <a:solidFill>
                  <a:srgbClr val="FF0000"/>
                </a:solidFill>
                <a:latin typeface="Gill Sans MT" panose="020B0502020104020203" pitchFamily="34" charset="0"/>
              </a:endParaRPr>
            </a:p>
          </p:txBody>
        </p:sp>
      </p:grpSp>
      <p:grpSp>
        <p:nvGrpSpPr>
          <p:cNvPr id="15" name="组合 14"/>
          <p:cNvGrpSpPr/>
          <p:nvPr/>
        </p:nvGrpSpPr>
        <p:grpSpPr bwMode="auto">
          <a:xfrm>
            <a:off x="8342022" y="1242123"/>
            <a:ext cx="2257131" cy="3174587"/>
            <a:chOff x="6246813" y="2297113"/>
            <a:chExt cx="2279650" cy="3174772"/>
          </a:xfrm>
        </p:grpSpPr>
        <p:sp>
          <p:nvSpPr>
            <p:cNvPr id="16" name="矩形 15"/>
            <p:cNvSpPr/>
            <p:nvPr/>
          </p:nvSpPr>
          <p:spPr bwMode="auto">
            <a:xfrm>
              <a:off x="6246813" y="2297113"/>
              <a:ext cx="2279650" cy="3174772"/>
            </a:xfrm>
            <a:prstGeom prst="rect">
              <a:avLst/>
            </a:prstGeom>
            <a:solidFill>
              <a:schemeClr val="accent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0" rIns="45714" bIns="0" anchor="b"/>
            <a:lstStyle>
              <a:lvl1pPr defTabSz="912495">
                <a:defRPr sz="2400">
                  <a:solidFill>
                    <a:schemeClr val="tx1"/>
                  </a:solidFill>
                  <a:latin typeface="Gill Sans MT" panose="020B0502020104020203" pitchFamily="34" charset="0"/>
                </a:defRPr>
              </a:lvl1pPr>
              <a:lvl2pPr marL="742950" indent="-285750" defTabSz="912495">
                <a:defRPr sz="2400">
                  <a:solidFill>
                    <a:schemeClr val="tx1"/>
                  </a:solidFill>
                  <a:latin typeface="Gill Sans MT" panose="020B0502020104020203" pitchFamily="34" charset="0"/>
                </a:defRPr>
              </a:lvl2pPr>
              <a:lvl3pPr marL="1143000" indent="-228600" defTabSz="912495">
                <a:defRPr sz="2400">
                  <a:solidFill>
                    <a:schemeClr val="tx1"/>
                  </a:solidFill>
                  <a:latin typeface="Gill Sans MT" panose="020B0502020104020203" pitchFamily="34" charset="0"/>
                </a:defRPr>
              </a:lvl3pPr>
              <a:lvl4pPr marL="1600200" indent="-228600" defTabSz="912495">
                <a:defRPr sz="2400">
                  <a:solidFill>
                    <a:schemeClr val="tx1"/>
                  </a:solidFill>
                  <a:latin typeface="Gill Sans MT" panose="020B0502020104020203" pitchFamily="34" charset="0"/>
                </a:defRPr>
              </a:lvl4pPr>
              <a:lvl5pPr marL="2057400" indent="-228600" defTabSz="912495">
                <a:defRPr sz="2400">
                  <a:solidFill>
                    <a:schemeClr val="tx1"/>
                  </a:solidFill>
                  <a:latin typeface="Gill Sans MT" panose="020B0502020104020203" pitchFamily="34" charset="0"/>
                </a:defRPr>
              </a:lvl5pPr>
              <a:lvl6pPr marL="2514600" indent="-228600" defTabSz="912495" eaLnBrk="0" fontAlgn="base" hangingPunct="0">
                <a:spcBef>
                  <a:spcPct val="0"/>
                </a:spcBef>
                <a:spcAft>
                  <a:spcPct val="0"/>
                </a:spcAft>
                <a:defRPr sz="2400">
                  <a:solidFill>
                    <a:schemeClr val="tx1"/>
                  </a:solidFill>
                  <a:latin typeface="Gill Sans MT" panose="020B0502020104020203" pitchFamily="34" charset="0"/>
                </a:defRPr>
              </a:lvl6pPr>
              <a:lvl7pPr marL="2971800" indent="-228600" defTabSz="912495" eaLnBrk="0" fontAlgn="base" hangingPunct="0">
                <a:spcBef>
                  <a:spcPct val="0"/>
                </a:spcBef>
                <a:spcAft>
                  <a:spcPct val="0"/>
                </a:spcAft>
                <a:defRPr sz="2400">
                  <a:solidFill>
                    <a:schemeClr val="tx1"/>
                  </a:solidFill>
                  <a:latin typeface="Gill Sans MT" panose="020B0502020104020203" pitchFamily="34" charset="0"/>
                </a:defRPr>
              </a:lvl7pPr>
              <a:lvl8pPr marL="3429000" indent="-228600" defTabSz="912495" eaLnBrk="0" fontAlgn="base" hangingPunct="0">
                <a:spcBef>
                  <a:spcPct val="0"/>
                </a:spcBef>
                <a:spcAft>
                  <a:spcPct val="0"/>
                </a:spcAft>
                <a:defRPr sz="2400">
                  <a:solidFill>
                    <a:schemeClr val="tx1"/>
                  </a:solidFill>
                  <a:latin typeface="Gill Sans MT" panose="020B0502020104020203" pitchFamily="34" charset="0"/>
                </a:defRPr>
              </a:lvl8pPr>
              <a:lvl9pPr marL="3886200" indent="-228600" defTabSz="912495" eaLnBrk="0" fontAlgn="base" hangingPunct="0">
                <a:spcBef>
                  <a:spcPct val="0"/>
                </a:spcBef>
                <a:spcAft>
                  <a:spcPct val="0"/>
                </a:spcAft>
                <a:defRPr sz="2400">
                  <a:solidFill>
                    <a:schemeClr val="tx1"/>
                  </a:solidFill>
                  <a:latin typeface="Gill Sans MT" panose="020B0502020104020203" pitchFamily="34" charset="0"/>
                </a:defRPr>
              </a:lvl9pPr>
            </a:lstStyle>
            <a:p>
              <a:pPr algn="ctr">
                <a:defRPr/>
              </a:pPr>
              <a:r>
                <a:rPr lang="zh-CN" altLang="en-US" sz="1800" b="1">
                  <a:solidFill>
                    <a:srgbClr val="FFFFFF"/>
                  </a:solidFill>
                  <a:ea typeface="宋体" panose="02010600030101010101" pitchFamily="2" charset="-122"/>
                  <a:cs typeface="Segoe UI" panose="020B0502040204020203" pitchFamily="34" charset="0"/>
                </a:rPr>
                <a:t>物质的、精神等方面爆炸式发展</a:t>
              </a:r>
              <a:endParaRPr lang="zh-CN" altLang="en-US" sz="1800" b="1">
                <a:solidFill>
                  <a:srgbClr val="FFFFFF"/>
                </a:solidFill>
                <a:ea typeface="宋体" panose="02010600030101010101" pitchFamily="2" charset="-122"/>
                <a:cs typeface="Segoe UI" panose="020B0502040204020203" pitchFamily="34" charset="0"/>
              </a:endParaRPr>
            </a:p>
          </p:txBody>
        </p:sp>
        <p:sp>
          <p:nvSpPr>
            <p:cNvPr id="37896" name="TextBox 17"/>
            <p:cNvSpPr txBox="1">
              <a:spLocks noChangeArrowheads="1"/>
            </p:cNvSpPr>
            <p:nvPr/>
          </p:nvSpPr>
          <p:spPr bwMode="auto">
            <a:xfrm>
              <a:off x="6333666" y="2861388"/>
              <a:ext cx="2052006" cy="135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295">
                <a:spcBef>
                  <a:spcPct val="45000"/>
                </a:spcBef>
                <a:buSzPct val="160000"/>
                <a:buChar char="•"/>
                <a:defRPr sz="2800">
                  <a:solidFill>
                    <a:schemeClr val="tx1"/>
                  </a:solidFill>
                  <a:latin typeface="Arial" panose="020B0604020202020204" pitchFamily="34" charset="0"/>
                </a:defRPr>
              </a:lvl1pPr>
              <a:lvl2pPr marL="742950" indent="-285750" defTabSz="1217295">
                <a:spcBef>
                  <a:spcPct val="45000"/>
                </a:spcBef>
                <a:buChar char="–"/>
                <a:defRPr sz="2400" b="1">
                  <a:solidFill>
                    <a:schemeClr val="tx1"/>
                  </a:solidFill>
                  <a:latin typeface="Arial" panose="020B0604020202020204" pitchFamily="34" charset="0"/>
                </a:defRPr>
              </a:lvl2pPr>
              <a:lvl3pPr marL="1143000" indent="-228600" defTabSz="1217295">
                <a:spcBef>
                  <a:spcPct val="45000"/>
                </a:spcBef>
                <a:buChar char="•"/>
                <a:defRPr sz="2000" b="1">
                  <a:solidFill>
                    <a:schemeClr val="tx1"/>
                  </a:solidFill>
                  <a:latin typeface="Lucida Sans" panose="020B0602030504020204" pitchFamily="34" charset="0"/>
                </a:defRPr>
              </a:lvl3pPr>
              <a:lvl4pPr marL="1600200" indent="-228600" defTabSz="1217295">
                <a:spcBef>
                  <a:spcPct val="45000"/>
                </a:spcBef>
                <a:buChar char="–"/>
                <a:defRPr sz="2000">
                  <a:solidFill>
                    <a:schemeClr val="tx1"/>
                  </a:solidFill>
                  <a:latin typeface="Lucida Sans" panose="020B0602030504020204" pitchFamily="34" charset="0"/>
                </a:defRPr>
              </a:lvl4pPr>
              <a:lvl5pPr marL="2057400" indent="-228600" defTabSz="1217295">
                <a:spcBef>
                  <a:spcPct val="45000"/>
                </a:spcBef>
                <a:buChar char="»"/>
                <a:defRPr sz="2000">
                  <a:solidFill>
                    <a:schemeClr val="tx1"/>
                  </a:solidFill>
                  <a:latin typeface="Lucida Sans" panose="020B0602030504020204" pitchFamily="34" charset="0"/>
                </a:defRPr>
              </a:lvl5pPr>
              <a:lvl6pPr marL="25146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6pPr>
              <a:lvl7pPr marL="29718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7pPr>
              <a:lvl8pPr marL="34290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8pPr>
              <a:lvl9pPr marL="3886200" indent="-228600" defTabSz="1217295" eaLnBrk="0" fontAlgn="base" hangingPunct="0">
                <a:spcBef>
                  <a:spcPct val="45000"/>
                </a:spcBef>
                <a:spcAft>
                  <a:spcPct val="0"/>
                </a:spcAft>
                <a:buChar char="»"/>
                <a:defRPr sz="2000">
                  <a:solidFill>
                    <a:schemeClr val="tx1"/>
                  </a:solidFill>
                  <a:latin typeface="Lucida Sans" panose="020B0602030504020204" pitchFamily="34" charset="0"/>
                </a:defRPr>
              </a:lvl9pPr>
            </a:lstStyle>
            <a:p>
              <a:pPr algn="ctr">
                <a:spcBef>
                  <a:spcPct val="0"/>
                </a:spcBef>
                <a:buSzTx/>
                <a:buFontTx/>
                <a:buNone/>
              </a:pPr>
              <a:r>
                <a:rPr lang="zh-CN" altLang="en-US" sz="4400" b="1" dirty="0">
                  <a:solidFill>
                    <a:srgbClr val="FFFFFF"/>
                  </a:solidFill>
                  <a:latin typeface="Gill Sans MT" panose="020B0502020104020203" pitchFamily="34" charset="0"/>
                </a:rPr>
                <a:t>社会</a:t>
              </a:r>
              <a:endParaRPr lang="en-US" altLang="zh-CN" sz="4400" b="1" dirty="0">
                <a:solidFill>
                  <a:srgbClr val="FFFFFF"/>
                </a:solidFill>
                <a:latin typeface="Gill Sans MT" panose="020B0502020104020203" pitchFamily="34" charset="0"/>
              </a:endParaRPr>
            </a:p>
            <a:p>
              <a:pPr algn="ctr">
                <a:spcBef>
                  <a:spcPct val="0"/>
                </a:spcBef>
                <a:buSzTx/>
                <a:buFontTx/>
                <a:buNone/>
              </a:pPr>
              <a:r>
                <a:rPr lang="zh-CN" altLang="en-US" sz="4400" b="1" dirty="0">
                  <a:solidFill>
                    <a:srgbClr val="FFFFFF"/>
                  </a:solidFill>
                  <a:latin typeface="Gill Sans MT" panose="020B0502020104020203" pitchFamily="34" charset="0"/>
                </a:rPr>
                <a:t>网络</a:t>
              </a:r>
              <a:endParaRPr lang="zh-CN" altLang="en-US" sz="4400" b="1" dirty="0">
                <a:solidFill>
                  <a:srgbClr val="FFFFFF"/>
                </a:solidFill>
                <a:latin typeface="Gill Sans MT" panose="020B0502020104020203" pitchFamily="34" charset="0"/>
              </a:endParaRPr>
            </a:p>
          </p:txBody>
        </p:sp>
      </p:grpSp>
      <p:sp>
        <p:nvSpPr>
          <p:cNvPr id="5" name="矩形 4"/>
          <p:cNvSpPr/>
          <p:nvPr/>
        </p:nvSpPr>
        <p:spPr>
          <a:xfrm>
            <a:off x="91317" y="4638569"/>
            <a:ext cx="12012384" cy="1879232"/>
          </a:xfrm>
          <a:prstGeom prst="rect">
            <a:avLst/>
          </a:prstGeom>
        </p:spPr>
        <p:txBody>
          <a:bodyPr wrap="square">
            <a:spAutoFit/>
          </a:bodyPr>
          <a:lstStyle/>
          <a:p>
            <a:pPr>
              <a:lnSpc>
                <a:spcPct val="150000"/>
              </a:lnSpc>
            </a:pPr>
            <a:r>
              <a:rPr lang="zh-CN" altLang="en-US" sz="2000" b="1" dirty="0">
                <a:solidFill>
                  <a:srgbClr val="7030A0"/>
                </a:solidFill>
              </a:rPr>
              <a:t>据国际信息技术咨询企业国际数据公司（</a:t>
            </a:r>
            <a:r>
              <a:rPr lang="en-US" altLang="zh-CN" sz="2000" b="1" dirty="0">
                <a:solidFill>
                  <a:srgbClr val="7030A0"/>
                </a:solidFill>
              </a:rPr>
              <a:t>IDC</a:t>
            </a:r>
            <a:r>
              <a:rPr lang="zh-CN" altLang="en-US" sz="2000" b="1" dirty="0">
                <a:solidFill>
                  <a:srgbClr val="7030A0"/>
                </a:solidFill>
              </a:rPr>
              <a:t>）的报告，</a:t>
            </a:r>
            <a:r>
              <a:rPr lang="en-US" altLang="zh-CN" sz="2000" b="1" dirty="0">
                <a:solidFill>
                  <a:srgbClr val="7030A0"/>
                </a:solidFill>
              </a:rPr>
              <a:t>2020</a:t>
            </a:r>
            <a:r>
              <a:rPr lang="zh-CN" altLang="en-US" sz="2000" b="1" dirty="0">
                <a:solidFill>
                  <a:srgbClr val="7030A0"/>
                </a:solidFill>
              </a:rPr>
              <a:t>年全球数据存储量将达到</a:t>
            </a:r>
            <a:r>
              <a:rPr lang="en-US" altLang="zh-CN" sz="2000" b="1" dirty="0">
                <a:solidFill>
                  <a:srgbClr val="7030A0"/>
                </a:solidFill>
              </a:rPr>
              <a:t>44ZB</a:t>
            </a:r>
            <a:r>
              <a:rPr lang="zh-CN" altLang="en-US" sz="2000" b="1" dirty="0">
                <a:solidFill>
                  <a:srgbClr val="7030A0"/>
                </a:solidFill>
              </a:rPr>
              <a:t>（</a:t>
            </a:r>
            <a:r>
              <a:rPr lang="en-US" altLang="zh-CN" sz="2000" b="1" dirty="0">
                <a:solidFill>
                  <a:srgbClr val="7030A0"/>
                </a:solidFill>
              </a:rPr>
              <a:t>1021</a:t>
            </a:r>
            <a:r>
              <a:rPr lang="zh-CN" altLang="en-US" sz="2000" b="1" dirty="0">
                <a:solidFill>
                  <a:srgbClr val="7030A0"/>
                </a:solidFill>
              </a:rPr>
              <a:t>），到</a:t>
            </a:r>
            <a:r>
              <a:rPr lang="en-US" altLang="zh-CN" sz="2000" b="1" dirty="0">
                <a:solidFill>
                  <a:srgbClr val="7030A0"/>
                </a:solidFill>
              </a:rPr>
              <a:t>2030</a:t>
            </a:r>
            <a:r>
              <a:rPr lang="zh-CN" altLang="en-US" sz="2000" b="1" dirty="0">
                <a:solidFill>
                  <a:srgbClr val="7030A0"/>
                </a:solidFill>
              </a:rPr>
              <a:t>年将达到</a:t>
            </a:r>
            <a:r>
              <a:rPr lang="en-US" altLang="zh-CN" sz="2000" b="1" dirty="0">
                <a:solidFill>
                  <a:srgbClr val="7030A0"/>
                </a:solidFill>
              </a:rPr>
              <a:t>2500ZB</a:t>
            </a:r>
            <a:r>
              <a:rPr lang="zh-CN" altLang="en-US" sz="2000" b="1" dirty="0">
                <a:solidFill>
                  <a:srgbClr val="7030A0"/>
                </a:solidFill>
              </a:rPr>
              <a:t>。当前，需要处理的数据量已经大大超过处理能力的上限，从而导致大量数据因无法或来不及处理，而处于未被利用、价值不明的状态，这些数据被称为“暗数据”。据国际商业机器公司（</a:t>
            </a:r>
            <a:r>
              <a:rPr lang="en-US" altLang="zh-CN" sz="2000" b="1" dirty="0">
                <a:solidFill>
                  <a:srgbClr val="7030A0"/>
                </a:solidFill>
              </a:rPr>
              <a:t>IBM</a:t>
            </a:r>
            <a:r>
              <a:rPr lang="zh-CN" altLang="en-US" sz="2000" b="1" dirty="0">
                <a:solidFill>
                  <a:srgbClr val="7030A0"/>
                </a:solidFill>
              </a:rPr>
              <a:t>）的研究报告估计，大多数企业仅对其所有数据的</a:t>
            </a:r>
            <a:r>
              <a:rPr lang="en-US" altLang="zh-CN" sz="2000" b="1" dirty="0">
                <a:solidFill>
                  <a:srgbClr val="7030A0"/>
                </a:solidFill>
              </a:rPr>
              <a:t>1%</a:t>
            </a:r>
            <a:r>
              <a:rPr lang="zh-CN" altLang="en-US" sz="2000" b="1" dirty="0">
                <a:solidFill>
                  <a:srgbClr val="7030A0"/>
                </a:solidFill>
              </a:rPr>
              <a:t>进行了分析应用。</a:t>
            </a:r>
            <a:endParaRPr lang="zh-CN" altLang="en-US" sz="2000" b="1" dirty="0">
              <a:solidFill>
                <a:srgbClr val="7030A0"/>
              </a:solidFill>
            </a:endParaRPr>
          </a:p>
        </p:txBody>
      </p:sp>
      <p:sp>
        <p:nvSpPr>
          <p:cNvPr id="8" name="灯片编号占位符 7"/>
          <p:cNvSpPr>
            <a:spLocks noGrp="1"/>
          </p:cNvSpPr>
          <p:nvPr>
            <p:ph type="sldNum" sz="quarter" idx="12"/>
          </p:nvPr>
        </p:nvSpPr>
        <p:spPr>
          <a:xfrm>
            <a:off x="5654828" y="3136430"/>
            <a:ext cx="319998" cy="182539"/>
          </a:xfrm>
          <a:prstGeom prst="rect">
            <a:avLst/>
          </a:prstGeom>
        </p:spPr>
        <p:txBody>
          <a:bodyPr vert="horz" wrap="square" lIns="45714" tIns="22857" rIns="45714" bIns="22857" numCol="1" rtlCol="0" anchor="ctr" anchorCtr="0" compatLnSpc="1"/>
          <a:lstStyle>
            <a:defPPr>
              <a:defRPr lang="en-US"/>
            </a:defPPr>
            <a:lvl1pPr marL="0" algn="ctr" defTabSz="228600" rtl="0" eaLnBrk="1" latinLnBrk="0" hangingPunct="1">
              <a:defRPr sz="700" b="1" kern="1200">
                <a:solidFill>
                  <a:srgbClr val="FFFFFF"/>
                </a:solidFill>
                <a:latin typeface="+mj-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599565" algn="l" defTabSz="228600" rtl="0" eaLnBrk="1" latinLnBrk="0" hangingPunct="1">
              <a:defRPr sz="900" kern="1200">
                <a:solidFill>
                  <a:schemeClr val="tx1"/>
                </a:solidFill>
                <a:latin typeface="+mn-lt"/>
                <a:ea typeface="+mn-ea"/>
                <a:cs typeface="+mn-cs"/>
              </a:defRPr>
            </a:lvl8pPr>
            <a:lvl9pPr marL="1828165" algn="l" defTabSz="228600" rtl="0" eaLnBrk="1" latinLnBrk="0" hangingPunct="1">
              <a:defRPr sz="900" kern="1200">
                <a:solidFill>
                  <a:schemeClr val="tx1"/>
                </a:solidFill>
                <a:latin typeface="+mn-lt"/>
                <a:ea typeface="+mn-ea"/>
                <a:cs typeface="+mn-cs"/>
              </a:defRPr>
            </a:lvl9pPr>
          </a:lstStyle>
          <a:p>
            <a:fld id="{7343285A-62D8-4812-B514-C4AC03E30A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2199481" y="457200"/>
            <a:ext cx="7793037" cy="839787"/>
          </a:xfrm>
        </p:spPr>
        <p:txBody>
          <a:bodyPr/>
          <a:lstStyle/>
          <a:p>
            <a:pPr eaLnBrk="1" hangingPunct="1"/>
            <a:r>
              <a:rPr lang="en-US" altLang="zh-CN" dirty="0"/>
              <a:t>3 </a:t>
            </a:r>
            <a:r>
              <a:rPr lang="zh-CN" altLang="en-US" dirty="0"/>
              <a:t>人工智能的历史</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66699" y="1524000"/>
            <a:ext cx="11658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074607" y="173377"/>
            <a:ext cx="8551606" cy="5187335"/>
          </a:xfr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9890" y="5442370"/>
            <a:ext cx="5986506" cy="1190634"/>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7938" name="标题 1"/>
          <p:cNvSpPr>
            <a:spLocks noGrp="1" noChangeArrowheads="1"/>
          </p:cNvSpPr>
          <p:nvPr>
            <p:ph type="title"/>
          </p:nvPr>
        </p:nvSpPr>
        <p:spPr/>
        <p:txBody>
          <a:bodyPr/>
          <a:lstStyle/>
          <a:p>
            <a:r>
              <a:rPr lang="zh-CN" altLang="en-US"/>
              <a:t>人工智能的发展历程</a:t>
            </a:r>
            <a:endParaRPr lang="zh-CN" altLang="en-US"/>
          </a:p>
        </p:txBody>
      </p:sp>
      <p:pic>
        <p:nvPicPr>
          <p:cNvPr id="167939" name="内容占位符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385763" y="1417638"/>
            <a:ext cx="11420475" cy="4716462"/>
          </a:xfr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zh-CN" altLang="en-US" sz="3600"/>
              <a:t>孕育期（</a:t>
            </a:r>
            <a:r>
              <a:rPr lang="en-US" altLang="zh-CN" sz="3600"/>
              <a:t>1943</a:t>
            </a:r>
            <a:r>
              <a:rPr lang="zh-CN" altLang="en-US" sz="3600"/>
              <a:t>－</a:t>
            </a:r>
            <a:r>
              <a:rPr lang="en-US" altLang="zh-CN" sz="3600"/>
              <a:t>1955</a:t>
            </a:r>
            <a:r>
              <a:rPr lang="zh-CN" altLang="en-US" sz="3600"/>
              <a:t>）</a:t>
            </a:r>
            <a:endParaRPr lang="zh-CN" altLang="en-US" sz="3600"/>
          </a:p>
        </p:txBody>
      </p:sp>
      <p:sp>
        <p:nvSpPr>
          <p:cNvPr id="168963" name="Rectangle 3"/>
          <p:cNvSpPr>
            <a:spLocks noGrp="1" noChangeArrowheads="1"/>
          </p:cNvSpPr>
          <p:nvPr>
            <p:ph type="body" idx="1"/>
          </p:nvPr>
        </p:nvSpPr>
        <p:spPr/>
        <p:txBody>
          <a:bodyPr/>
          <a:lstStyle/>
          <a:p>
            <a:pPr eaLnBrk="1" hangingPunct="1"/>
            <a:r>
              <a:rPr lang="en-US" altLang="zh-CN"/>
              <a:t>McCulloch&amp;Pitts</a:t>
            </a:r>
            <a:r>
              <a:rPr lang="zh-CN" altLang="en-US"/>
              <a:t>提出人工神经元模型</a:t>
            </a:r>
            <a:endParaRPr lang="zh-CN" altLang="en-US"/>
          </a:p>
          <a:p>
            <a:pPr lvl="1" eaLnBrk="1" hangingPunct="1"/>
            <a:r>
              <a:rPr lang="zh-CN" altLang="en-US"/>
              <a:t>基础生理学知识和脑神经元的功能</a:t>
            </a:r>
            <a:endParaRPr lang="zh-CN" altLang="en-US"/>
          </a:p>
          <a:p>
            <a:pPr lvl="1" eaLnBrk="1" hangingPunct="1"/>
            <a:r>
              <a:rPr lang="zh-CN" altLang="en-US"/>
              <a:t>对命题逻辑的形式化分析</a:t>
            </a:r>
            <a:endParaRPr lang="zh-CN" altLang="en-US"/>
          </a:p>
          <a:p>
            <a:pPr lvl="1" eaLnBrk="1" hangingPunct="1"/>
            <a:r>
              <a:rPr lang="en-US" altLang="zh-CN"/>
              <a:t>Turing</a:t>
            </a:r>
            <a:r>
              <a:rPr lang="zh-CN" altLang="en-US"/>
              <a:t>的计算理论</a:t>
            </a:r>
            <a:endParaRPr lang="en-US" altLang="zh-CN"/>
          </a:p>
          <a:p>
            <a:pPr eaLnBrk="1" hangingPunct="1"/>
            <a:r>
              <a:rPr lang="en-US" altLang="zh-CN"/>
              <a:t>Turing</a:t>
            </a:r>
            <a:r>
              <a:rPr lang="zh-CN" altLang="en-US"/>
              <a:t>第一个清晰地描绘出</a:t>
            </a:r>
            <a:r>
              <a:rPr lang="en-US" altLang="zh-CN"/>
              <a:t>AI</a:t>
            </a:r>
            <a:r>
              <a:rPr lang="zh-CN" altLang="en-US"/>
              <a:t>的完整图景</a:t>
            </a:r>
            <a:endParaRPr lang="zh-CN" altLang="en-US"/>
          </a:p>
          <a:p>
            <a:pPr lvl="1" eaLnBrk="1" hangingPunct="1"/>
            <a:r>
              <a:rPr lang="zh-CN" altLang="en-US"/>
              <a:t>在“</a:t>
            </a:r>
            <a:r>
              <a:rPr lang="en-US" altLang="zh-CN"/>
              <a:t>Computing Machinery and Intelligence”</a:t>
            </a:r>
            <a:r>
              <a:rPr lang="zh-CN" altLang="en-US"/>
              <a:t>中提出了图灵测试、机器学习、遗传算法和增量学习。</a:t>
            </a:r>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2424113" y="549275"/>
            <a:ext cx="7993062" cy="1150938"/>
          </a:xfrm>
        </p:spPr>
        <p:txBody>
          <a:bodyPr/>
          <a:lstStyle/>
          <a:p>
            <a:pPr eaLnBrk="1" hangingPunct="1"/>
            <a:r>
              <a:rPr lang="zh-CN" altLang="en-US" sz="3600"/>
              <a:t>诞生：</a:t>
            </a:r>
            <a:r>
              <a:rPr lang="en-US" altLang="zh-CN" sz="3600"/>
              <a:t>Dartmouth College</a:t>
            </a:r>
            <a:r>
              <a:rPr lang="zh-CN" altLang="en-US" sz="3600"/>
              <a:t>，</a:t>
            </a:r>
            <a:r>
              <a:rPr lang="en-US" altLang="zh-CN" sz="3600"/>
              <a:t>1956</a:t>
            </a:r>
            <a:endParaRPr lang="en-US" altLang="zh-CN" sz="3600"/>
          </a:p>
        </p:txBody>
      </p:sp>
      <p:sp>
        <p:nvSpPr>
          <p:cNvPr id="169987" name="Rectangle 3"/>
          <p:cNvSpPr>
            <a:spLocks noGrp="1" noChangeArrowheads="1"/>
          </p:cNvSpPr>
          <p:nvPr>
            <p:ph type="body" idx="1"/>
          </p:nvPr>
        </p:nvSpPr>
        <p:spPr>
          <a:xfrm>
            <a:off x="2706688" y="2017713"/>
            <a:ext cx="7637462" cy="4435475"/>
          </a:xfrm>
        </p:spPr>
        <p:txBody>
          <a:bodyPr/>
          <a:lstStyle/>
          <a:p>
            <a:pPr eaLnBrk="1" hangingPunct="1"/>
            <a:r>
              <a:rPr lang="en-US" altLang="zh-CN"/>
              <a:t>Dartmouth workshop</a:t>
            </a:r>
            <a:r>
              <a:rPr lang="zh-CN" altLang="en-US"/>
              <a:t>，</a:t>
            </a:r>
            <a:r>
              <a:rPr lang="en-US" altLang="zh-CN"/>
              <a:t>1956</a:t>
            </a:r>
            <a:r>
              <a:rPr lang="zh-CN" altLang="en-US"/>
              <a:t>夏天</a:t>
            </a:r>
            <a:endParaRPr lang="zh-CN" altLang="en-US"/>
          </a:p>
          <a:p>
            <a:pPr eaLnBrk="1" hangingPunct="1"/>
            <a:r>
              <a:rPr lang="zh-CN" altLang="en-US"/>
              <a:t>与会者的背景：自动机、神经网络和智能研究</a:t>
            </a:r>
            <a:endParaRPr lang="zh-CN" altLang="en-US"/>
          </a:p>
          <a:p>
            <a:pPr eaLnBrk="1" hangingPunct="1"/>
            <a:r>
              <a:rPr lang="en-US" altLang="zh-CN"/>
              <a:t>Impact</a:t>
            </a:r>
            <a:r>
              <a:rPr lang="zh-CN" altLang="en-US"/>
              <a:t>：在随后的</a:t>
            </a:r>
            <a:r>
              <a:rPr lang="en-US" altLang="zh-CN"/>
              <a:t>20</a:t>
            </a:r>
            <a:r>
              <a:rPr lang="zh-CN" altLang="en-US"/>
              <a:t>年中，</a:t>
            </a:r>
            <a:r>
              <a:rPr lang="en-US" altLang="zh-CN"/>
              <a:t>AI</a:t>
            </a:r>
            <a:r>
              <a:rPr lang="zh-CN" altLang="en-US"/>
              <a:t>被与会者和他们在</a:t>
            </a:r>
            <a:r>
              <a:rPr lang="en-US" altLang="zh-CN"/>
              <a:t>MIT</a:t>
            </a:r>
            <a:r>
              <a:rPr lang="zh-CN" altLang="en-US"/>
              <a:t>、</a:t>
            </a:r>
            <a:r>
              <a:rPr lang="en-US" altLang="zh-CN"/>
              <a:t>CMU</a:t>
            </a:r>
            <a:r>
              <a:rPr lang="zh-CN" altLang="en-US"/>
              <a:t>、</a:t>
            </a:r>
            <a:r>
              <a:rPr lang="en-US" altLang="zh-CN"/>
              <a:t>Stanford</a:t>
            </a:r>
            <a:r>
              <a:rPr lang="zh-CN" altLang="en-US"/>
              <a:t>及</a:t>
            </a:r>
            <a:r>
              <a:rPr lang="en-US" altLang="zh-CN"/>
              <a:t>IBM</a:t>
            </a:r>
            <a:r>
              <a:rPr lang="zh-CN" altLang="en-US"/>
              <a:t>的学生和同事所统治。</a:t>
            </a:r>
            <a:endParaRPr lang="zh-CN"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en-US" altLang="zh-CN" sz="3600"/>
              <a:t>Look, Ma, no hand! (1952-69)</a:t>
            </a:r>
            <a:endParaRPr lang="en-US" altLang="zh-CN" sz="3600"/>
          </a:p>
        </p:txBody>
      </p:sp>
      <p:sp>
        <p:nvSpPr>
          <p:cNvPr id="172035" name="Rectangle 3"/>
          <p:cNvSpPr>
            <a:spLocks noGrp="1" noChangeArrowheads="1"/>
          </p:cNvSpPr>
          <p:nvPr>
            <p:ph type="body" idx="1"/>
          </p:nvPr>
        </p:nvSpPr>
        <p:spPr>
          <a:xfrm>
            <a:off x="2706688" y="2017713"/>
            <a:ext cx="7637462" cy="4506912"/>
          </a:xfrm>
        </p:spPr>
        <p:txBody>
          <a:bodyPr/>
          <a:lstStyle/>
          <a:p>
            <a:pPr eaLnBrk="1" hangingPunct="1">
              <a:lnSpc>
                <a:spcPct val="80000"/>
              </a:lnSpc>
            </a:pPr>
            <a:r>
              <a:rPr lang="en-US" altLang="zh-CN" sz="2800"/>
              <a:t>GPS</a:t>
            </a:r>
            <a:r>
              <a:rPr lang="zh-CN" altLang="en-US" sz="2800"/>
              <a:t>可能是第一个实现了“像人一样思考”方法的程序</a:t>
            </a:r>
            <a:endParaRPr lang="en-US" altLang="zh-CN" sz="2800"/>
          </a:p>
          <a:p>
            <a:pPr eaLnBrk="1" hangingPunct="1">
              <a:lnSpc>
                <a:spcPct val="80000"/>
              </a:lnSpc>
            </a:pPr>
            <a:r>
              <a:rPr lang="en-US" altLang="zh-CN" sz="2800"/>
              <a:t>Samuel‘s checkers program</a:t>
            </a:r>
            <a:r>
              <a:rPr lang="zh-CN" altLang="en-US" sz="2800"/>
              <a:t>，通过学习达到了业余高手的级别，反驳了认为计算机只能做人让它做的事的观念。（通过“强化学习”）</a:t>
            </a:r>
            <a:endParaRPr lang="en-US" altLang="zh-CN" sz="2800"/>
          </a:p>
          <a:p>
            <a:pPr eaLnBrk="1" hangingPunct="1">
              <a:lnSpc>
                <a:spcPct val="80000"/>
              </a:lnSpc>
            </a:pPr>
            <a:r>
              <a:rPr lang="en-US" altLang="zh-CN" sz="2800"/>
              <a:t>McCarthy“Programs with Common Sense”</a:t>
            </a:r>
            <a:r>
              <a:rPr lang="zh-CN" altLang="en-US" sz="2800"/>
              <a:t>描述了一个假设程序</a:t>
            </a:r>
            <a:r>
              <a:rPr lang="en-US" altLang="zh-CN" sz="2800"/>
              <a:t>Advice Taker</a:t>
            </a:r>
            <a:r>
              <a:rPr lang="zh-CN" altLang="en-US" sz="2800"/>
              <a:t>。它可被看作是第一个完整的</a:t>
            </a:r>
            <a:r>
              <a:rPr lang="en-US" altLang="zh-CN" sz="2800"/>
              <a:t>AI</a:t>
            </a:r>
            <a:r>
              <a:rPr lang="zh-CN" altLang="en-US" sz="2800"/>
              <a:t>系统，不同于其它的系统，它包含了世界的一般知识。</a:t>
            </a:r>
            <a:endParaRPr lang="zh-CN" altLang="en-US" sz="2800"/>
          </a:p>
          <a:p>
            <a:pPr eaLnBrk="1" hangingPunct="1">
              <a:lnSpc>
                <a:spcPct val="80000"/>
              </a:lnSpc>
            </a:pPr>
            <a:r>
              <a:rPr lang="en-US" altLang="zh-CN" sz="2800"/>
              <a:t>SRI</a:t>
            </a:r>
            <a:r>
              <a:rPr lang="zh-CN" altLang="en-US" sz="2800"/>
              <a:t>的</a:t>
            </a:r>
            <a:r>
              <a:rPr lang="en-US" altLang="zh-CN" sz="2800"/>
              <a:t>Shakey</a:t>
            </a:r>
            <a:r>
              <a:rPr lang="zh-CN" altLang="en-US" sz="2800"/>
              <a:t>机器人项目，第一次演示了逻辑推理和物理行为的完整集成。</a:t>
            </a:r>
            <a:endParaRPr lang="zh-CN" altLang="en-US" sz="28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pPr eaLnBrk="1" hangingPunct="1"/>
            <a:r>
              <a:rPr lang="zh-CN" altLang="en-US" sz="3600"/>
              <a:t>现实的困难：</a:t>
            </a:r>
            <a:r>
              <a:rPr lang="en-US" altLang="zh-CN" sz="3600"/>
              <a:t>1966</a:t>
            </a:r>
            <a:r>
              <a:rPr lang="zh-CN" altLang="en-US" sz="3600"/>
              <a:t>－</a:t>
            </a:r>
            <a:r>
              <a:rPr lang="en-US" altLang="zh-CN" sz="3600"/>
              <a:t>1973</a:t>
            </a:r>
            <a:endParaRPr lang="en-US" altLang="zh-CN" sz="3600"/>
          </a:p>
        </p:txBody>
      </p:sp>
      <p:sp>
        <p:nvSpPr>
          <p:cNvPr id="173059" name="Rectangle 3"/>
          <p:cNvSpPr>
            <a:spLocks noGrp="1" noChangeArrowheads="1"/>
          </p:cNvSpPr>
          <p:nvPr>
            <p:ph type="body" idx="1"/>
          </p:nvPr>
        </p:nvSpPr>
        <p:spPr>
          <a:xfrm>
            <a:off x="2063750" y="2017713"/>
            <a:ext cx="7961313" cy="4579937"/>
          </a:xfrm>
        </p:spPr>
        <p:txBody>
          <a:bodyPr/>
          <a:lstStyle/>
          <a:p>
            <a:pPr eaLnBrk="1" hangingPunct="1">
              <a:lnSpc>
                <a:spcPct val="80000"/>
              </a:lnSpc>
            </a:pPr>
            <a:r>
              <a:rPr lang="zh-CN" altLang="en-US" sz="2800"/>
              <a:t>早期的程序很少包含或不包含关于它们的主题信息</a:t>
            </a:r>
            <a:endParaRPr lang="zh-CN" altLang="en-US" sz="2800"/>
          </a:p>
          <a:p>
            <a:pPr eaLnBrk="1" hangingPunct="1">
              <a:lnSpc>
                <a:spcPct val="80000"/>
              </a:lnSpc>
            </a:pPr>
            <a:r>
              <a:rPr lang="en-US" altLang="zh-CN" sz="2800"/>
              <a:t>AI</a:t>
            </a:r>
            <a:r>
              <a:rPr lang="zh-CN" altLang="en-US" sz="2800"/>
              <a:t>试图解决的许多问题不可操作</a:t>
            </a:r>
            <a:endParaRPr lang="zh-CN" altLang="en-US" sz="2800"/>
          </a:p>
          <a:p>
            <a:pPr lvl="1" eaLnBrk="1" hangingPunct="1">
              <a:lnSpc>
                <a:spcPct val="80000"/>
              </a:lnSpc>
            </a:pPr>
            <a:r>
              <a:rPr lang="zh-CN" altLang="en-US" sz="2400"/>
              <a:t>在计算复杂性理论发展起来之前，广泛认为由“微问题”到“大问题”只是需要更快的硬件和更大容量的内存。</a:t>
            </a:r>
            <a:endParaRPr lang="zh-CN" altLang="en-US" sz="2400"/>
          </a:p>
          <a:p>
            <a:pPr lvl="1" eaLnBrk="1" hangingPunct="1">
              <a:lnSpc>
                <a:spcPct val="80000"/>
              </a:lnSpc>
            </a:pPr>
            <a:r>
              <a:rPr lang="zh-CN" altLang="en-US" sz="2400"/>
              <a:t>但，程序原则上能找到解并不意味着它包含在实践中找到它的机制。</a:t>
            </a:r>
            <a:endParaRPr lang="zh-CN" altLang="en-US" sz="2400"/>
          </a:p>
          <a:p>
            <a:pPr eaLnBrk="1" hangingPunct="1">
              <a:lnSpc>
                <a:spcPct val="80000"/>
              </a:lnSpc>
            </a:pPr>
            <a:r>
              <a:rPr lang="zh-CN" altLang="en-US" sz="2800"/>
              <a:t>用于产生智能行为的基本结构有着一些基本的限制</a:t>
            </a:r>
            <a:endParaRPr lang="zh-CN" altLang="en-US" sz="280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eaLnBrk="1" hangingPunct="1"/>
            <a:r>
              <a:rPr lang="zh-CN" altLang="en-US" sz="3600"/>
              <a:t>基于知识的系统：力量的钥匙？</a:t>
            </a:r>
            <a:endParaRPr lang="zh-CN" altLang="en-US" sz="3600"/>
          </a:p>
        </p:txBody>
      </p:sp>
      <p:sp>
        <p:nvSpPr>
          <p:cNvPr id="174083" name="Rectangle 3"/>
          <p:cNvSpPr>
            <a:spLocks noGrp="1" noChangeArrowheads="1"/>
          </p:cNvSpPr>
          <p:nvPr>
            <p:ph type="body" idx="1"/>
          </p:nvPr>
        </p:nvSpPr>
        <p:spPr/>
        <p:txBody>
          <a:bodyPr/>
          <a:lstStyle/>
          <a:p>
            <a:pPr eaLnBrk="1" hangingPunct="1"/>
            <a:r>
              <a:rPr lang="en-US" altLang="zh-CN" sz="2800"/>
              <a:t>AI</a:t>
            </a:r>
            <a:r>
              <a:rPr lang="zh-CN" altLang="en-US" sz="2800"/>
              <a:t>研究的第一个十年中解决问题的方法可以称为弱方法，即一种试图通过串接基本的推理步骤来寻找完全的解的通用搜索机制。</a:t>
            </a:r>
            <a:endParaRPr lang="zh-CN" altLang="en-US" sz="2800"/>
          </a:p>
          <a:p>
            <a:pPr eaLnBrk="1" hangingPunct="1"/>
            <a:r>
              <a:rPr lang="zh-CN" altLang="en-US" sz="2800"/>
              <a:t>替代方法是使用更强有力、领域相关的知识。</a:t>
            </a:r>
            <a:endParaRPr lang="zh-CN" altLang="en-US" sz="2800"/>
          </a:p>
          <a:p>
            <a:pPr eaLnBrk="1" hangingPunct="1"/>
            <a:r>
              <a:rPr lang="zh-CN" altLang="en-US" sz="2800"/>
              <a:t>第一个成功的知识密集系统</a:t>
            </a:r>
            <a:r>
              <a:rPr lang="en-US" altLang="zh-CN" sz="2800">
                <a:cs typeface="Times New Roman" panose="02020603050405020304" pitchFamily="18" charset="0"/>
              </a:rPr>
              <a:t>—</a:t>
            </a:r>
            <a:r>
              <a:rPr lang="en-US" altLang="zh-CN" sz="2800"/>
              <a:t>DENDRAL</a:t>
            </a:r>
            <a:endParaRPr lang="en-US" altLang="zh-CN" sz="2800"/>
          </a:p>
          <a:p>
            <a:pPr eaLnBrk="1" hangingPunct="1"/>
            <a:r>
              <a:rPr lang="zh-CN" altLang="en-US" sz="2800"/>
              <a:t>主要应用领域：医学诊断、自然语言理解。</a:t>
            </a:r>
            <a:endParaRPr lang="zh-CN" altLang="en-US" sz="2800"/>
          </a:p>
          <a:p>
            <a:pPr eaLnBrk="1" hangingPunct="1"/>
            <a:r>
              <a:rPr lang="zh-CN" altLang="en-US" sz="2800"/>
              <a:t>表示和推理的语言：</a:t>
            </a:r>
            <a:r>
              <a:rPr lang="en-US" altLang="zh-CN" sz="2800"/>
              <a:t>Prolog</a:t>
            </a:r>
            <a:r>
              <a:rPr lang="zh-CN" altLang="en-US" sz="2800"/>
              <a:t>、</a:t>
            </a:r>
            <a:r>
              <a:rPr lang="en-US" altLang="zh-CN" sz="2800"/>
              <a:t>PLANNER</a:t>
            </a:r>
            <a:r>
              <a:rPr lang="zh-CN" altLang="en-US" sz="2800"/>
              <a:t>、</a:t>
            </a:r>
            <a:r>
              <a:rPr lang="en-US" altLang="zh-CN" sz="2800"/>
              <a:t>Frame</a:t>
            </a:r>
            <a:endParaRPr lang="en-US" altLang="zh-CN" sz="280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6" name="Rectangle 6"/>
          <p:cNvSpPr>
            <a:spLocks noGrp="1" noChangeArrowheads="1"/>
          </p:cNvSpPr>
          <p:nvPr>
            <p:ph type="title"/>
          </p:nvPr>
        </p:nvSpPr>
        <p:spPr/>
        <p:txBody>
          <a:bodyPr/>
          <a:lstStyle/>
          <a:p>
            <a:pPr eaLnBrk="1" hangingPunct="1"/>
            <a:r>
              <a:rPr lang="en-US" altLang="zh-CN" sz="3600"/>
              <a:t>AI</a:t>
            </a:r>
            <a:r>
              <a:rPr lang="zh-CN" altLang="en-US" sz="3600"/>
              <a:t>的历史（续）</a:t>
            </a:r>
            <a:endParaRPr lang="zh-CN" altLang="en-US" sz="3600"/>
          </a:p>
        </p:txBody>
      </p:sp>
      <p:sp>
        <p:nvSpPr>
          <p:cNvPr id="175107" name="Rectangle 7"/>
          <p:cNvSpPr>
            <a:spLocks noGrp="1" noChangeArrowheads="1"/>
          </p:cNvSpPr>
          <p:nvPr>
            <p:ph type="body" idx="1"/>
          </p:nvPr>
        </p:nvSpPr>
        <p:spPr>
          <a:xfrm>
            <a:off x="2063750" y="1989138"/>
            <a:ext cx="8135938" cy="4392612"/>
          </a:xfrm>
        </p:spPr>
        <p:txBody>
          <a:bodyPr/>
          <a:lstStyle/>
          <a:p>
            <a:pPr eaLnBrk="1" hangingPunct="1">
              <a:lnSpc>
                <a:spcPct val="90000"/>
              </a:lnSpc>
            </a:pPr>
            <a:r>
              <a:rPr lang="zh-CN" altLang="en-US" sz="2800"/>
              <a:t>成为工业（</a:t>
            </a:r>
            <a:r>
              <a:rPr lang="en-US" altLang="zh-CN" sz="2800"/>
              <a:t>1980</a:t>
            </a:r>
            <a:r>
              <a:rPr lang="zh-CN" altLang="en-US" sz="2800"/>
              <a:t>至今）</a:t>
            </a:r>
            <a:endParaRPr lang="zh-CN" altLang="en-US" sz="2800"/>
          </a:p>
          <a:p>
            <a:pPr eaLnBrk="1" hangingPunct="1">
              <a:lnSpc>
                <a:spcPct val="90000"/>
              </a:lnSpc>
            </a:pPr>
            <a:r>
              <a:rPr lang="zh-CN" altLang="en-US" sz="2800"/>
              <a:t>神经网络的回归（</a:t>
            </a:r>
            <a:r>
              <a:rPr lang="en-US" altLang="zh-CN" sz="2800"/>
              <a:t>1986</a:t>
            </a:r>
            <a:r>
              <a:rPr lang="zh-CN" altLang="en-US" sz="2800"/>
              <a:t>至今）</a:t>
            </a:r>
            <a:endParaRPr lang="zh-CN" altLang="en-US" sz="2800"/>
          </a:p>
          <a:p>
            <a:pPr lvl="1" eaLnBrk="1" hangingPunct="1">
              <a:lnSpc>
                <a:spcPct val="90000"/>
              </a:lnSpc>
            </a:pPr>
            <a:r>
              <a:rPr lang="zh-CN" altLang="en-US" sz="2400"/>
              <a:t>连接主义的智能系统模型</a:t>
            </a:r>
            <a:r>
              <a:rPr lang="en-US" altLang="zh-CN" sz="2400"/>
              <a:t>vs.</a:t>
            </a:r>
            <a:r>
              <a:rPr lang="zh-CN" altLang="en-US" sz="2400"/>
              <a:t>符号模型、逻辑方法</a:t>
            </a:r>
            <a:endParaRPr lang="zh-CN" altLang="en-US" sz="2400"/>
          </a:p>
          <a:p>
            <a:pPr eaLnBrk="1" hangingPunct="1">
              <a:lnSpc>
                <a:spcPct val="90000"/>
              </a:lnSpc>
            </a:pPr>
            <a:r>
              <a:rPr lang="zh-CN" altLang="en-US" sz="2800"/>
              <a:t>成为科学（</a:t>
            </a:r>
            <a:r>
              <a:rPr lang="en-US" altLang="zh-CN" sz="2800"/>
              <a:t>1987</a:t>
            </a:r>
            <a:r>
              <a:rPr lang="zh-CN" altLang="en-US" sz="2800"/>
              <a:t>至今）</a:t>
            </a:r>
            <a:endParaRPr lang="zh-CN" altLang="en-US" sz="2800"/>
          </a:p>
          <a:p>
            <a:pPr lvl="1" eaLnBrk="1" hangingPunct="1">
              <a:lnSpc>
                <a:spcPct val="90000"/>
              </a:lnSpc>
            </a:pPr>
            <a:r>
              <a:rPr lang="zh-CN" altLang="en-US" sz="2400"/>
              <a:t>建立在严格的定理或确凿的实验基础上</a:t>
            </a:r>
            <a:endParaRPr lang="zh-CN" altLang="en-US" sz="2400"/>
          </a:p>
          <a:p>
            <a:pPr lvl="1" eaLnBrk="1" hangingPunct="1">
              <a:lnSpc>
                <a:spcPct val="90000"/>
              </a:lnSpc>
            </a:pPr>
            <a:r>
              <a:rPr lang="zh-CN" altLang="en-US" sz="2400"/>
              <a:t>显示与现实世界的应用的相关性</a:t>
            </a:r>
            <a:endParaRPr lang="zh-CN" altLang="en-US" sz="2400"/>
          </a:p>
          <a:p>
            <a:pPr lvl="1" eaLnBrk="1" hangingPunct="1">
              <a:lnSpc>
                <a:spcPct val="90000"/>
              </a:lnSpc>
            </a:pPr>
            <a:r>
              <a:rPr lang="zh-CN" altLang="en-US" sz="2400"/>
              <a:t>例子：规范专家系统的思想</a:t>
            </a:r>
            <a:r>
              <a:rPr lang="en-US" altLang="zh-CN" sz="2400">
                <a:cs typeface="Arial" panose="020B0604020202020204" pitchFamily="34" charset="0"/>
              </a:rPr>
              <a:t>—</a:t>
            </a:r>
            <a:r>
              <a:rPr lang="zh-CN" altLang="en-US" sz="2400">
                <a:cs typeface="Arial" panose="020B0604020202020204" pitchFamily="34" charset="0"/>
              </a:rPr>
              <a:t>根据决策理论的法则理性地行动，不试图模仿人类专家的思考步骤。</a:t>
            </a:r>
            <a:endParaRPr lang="zh-CN" altLang="en-US" sz="2400">
              <a:cs typeface="Arial" panose="020B0604020202020204" pitchFamily="34" charset="0"/>
            </a:endParaRPr>
          </a:p>
          <a:p>
            <a:pPr eaLnBrk="1" hangingPunct="1">
              <a:lnSpc>
                <a:spcPct val="90000"/>
              </a:lnSpc>
            </a:pPr>
            <a:r>
              <a:rPr lang="zh-CN" altLang="en-US" sz="2800"/>
              <a:t>智能化智能体的出现（</a:t>
            </a:r>
            <a:r>
              <a:rPr lang="en-US" altLang="zh-CN" sz="2800"/>
              <a:t>1995</a:t>
            </a:r>
            <a:r>
              <a:rPr lang="zh-CN" altLang="en-US" sz="2800"/>
              <a:t>至今）</a:t>
            </a:r>
            <a:endParaRPr lang="zh-CN" altLang="en-US" sz="2800"/>
          </a:p>
          <a:p>
            <a:pPr lvl="1" eaLnBrk="1" hangingPunct="1">
              <a:lnSpc>
                <a:spcPct val="90000"/>
              </a:lnSpc>
            </a:pPr>
            <a:r>
              <a:rPr lang="zh-CN" altLang="en-US" sz="2400"/>
              <a:t>研究者重新开始审视“完整智能体”问题</a:t>
            </a:r>
            <a:endParaRPr lang="en-US" altLang="zh-CN" sz="24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4" name="标题 1"/>
          <p:cNvSpPr>
            <a:spLocks noGrp="1" noChangeArrowheads="1"/>
          </p:cNvSpPr>
          <p:nvPr>
            <p:ph type="title"/>
          </p:nvPr>
        </p:nvSpPr>
        <p:spPr/>
        <p:txBody>
          <a:bodyPr/>
          <a:lstStyle/>
          <a:p>
            <a:pPr eaLnBrk="1" hangingPunct="1"/>
            <a:r>
              <a:rPr lang="en-US" altLang="zh-CN" sz="3600"/>
              <a:t>AI</a:t>
            </a:r>
            <a:r>
              <a:rPr lang="zh-CN" altLang="en-US" sz="3600"/>
              <a:t>发展的几个阶段总结</a:t>
            </a:r>
            <a:endParaRPr lang="zh-CN" altLang="en-US" sz="3600"/>
          </a:p>
        </p:txBody>
      </p:sp>
      <p:sp>
        <p:nvSpPr>
          <p:cNvPr id="177155" name="内容占位符 2"/>
          <p:cNvSpPr>
            <a:spLocks noGrp="1" noChangeArrowheads="1"/>
          </p:cNvSpPr>
          <p:nvPr>
            <p:ph idx="1"/>
          </p:nvPr>
        </p:nvSpPr>
        <p:spPr/>
        <p:txBody>
          <a:bodyPr/>
          <a:lstStyle/>
          <a:p>
            <a:r>
              <a:rPr lang="en-US" altLang="zh-CN"/>
              <a:t>20</a:t>
            </a:r>
            <a:r>
              <a:rPr lang="zh-CN" altLang="en-US"/>
              <a:t>世纪</a:t>
            </a:r>
            <a:r>
              <a:rPr lang="en-US" altLang="zh-CN"/>
              <a:t>60</a:t>
            </a:r>
            <a:r>
              <a:rPr lang="zh-CN" altLang="en-US"/>
              <a:t>年代：智能来自推理</a:t>
            </a:r>
            <a:endParaRPr lang="en-US" altLang="zh-CN"/>
          </a:p>
          <a:p>
            <a:r>
              <a:rPr lang="en-US" altLang="zh-CN"/>
              <a:t>80</a:t>
            </a:r>
            <a:r>
              <a:rPr lang="zh-CN" altLang="en-US"/>
              <a:t>年代：智能来自专家</a:t>
            </a:r>
            <a:endParaRPr lang="en-US" altLang="zh-CN"/>
          </a:p>
          <a:p>
            <a:r>
              <a:rPr lang="en-US" altLang="zh-CN"/>
              <a:t>90</a:t>
            </a:r>
            <a:r>
              <a:rPr lang="zh-CN" altLang="en-US"/>
              <a:t>年代：智能来自直觉和本能</a:t>
            </a:r>
            <a:endParaRPr lang="en-US" altLang="zh-CN"/>
          </a:p>
          <a:p>
            <a:r>
              <a:rPr lang="en-US" altLang="zh-CN"/>
              <a:t>21</a:t>
            </a:r>
            <a:r>
              <a:rPr lang="zh-CN" altLang="en-US"/>
              <a:t>世纪：高性能计算</a:t>
            </a:r>
            <a:r>
              <a:rPr lang="en-US" altLang="zh-CN"/>
              <a:t>+</a:t>
            </a:r>
            <a:r>
              <a:rPr lang="zh-CN" altLang="en-US"/>
              <a:t>大数据</a:t>
            </a:r>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8178" name="标题 1"/>
          <p:cNvSpPr>
            <a:spLocks noGrp="1" noChangeArrowheads="1"/>
          </p:cNvSpPr>
          <p:nvPr>
            <p:ph type="title"/>
          </p:nvPr>
        </p:nvSpPr>
        <p:spPr>
          <a:xfrm>
            <a:off x="609600" y="228600"/>
            <a:ext cx="10390188" cy="839788"/>
          </a:xfrm>
        </p:spPr>
        <p:txBody>
          <a:bodyPr/>
          <a:lstStyle/>
          <a:p>
            <a:r>
              <a:rPr lang="en-US" altLang="zh-CN">
                <a:latin typeface="Times New Roman" panose="02020603050405020304" pitchFamily="18" charset="0"/>
                <a:cs typeface="Times New Roman" panose="02020603050405020304" pitchFamily="18" charset="0"/>
              </a:rPr>
              <a:t>AI</a:t>
            </a:r>
            <a:r>
              <a:rPr lang="zh-CN" altLang="en-US"/>
              <a:t>目前处于什么阶段</a:t>
            </a:r>
            <a:endParaRPr lang="zh-CN" altLang="en-US"/>
          </a:p>
        </p:txBody>
      </p:sp>
      <p:pic>
        <p:nvPicPr>
          <p:cNvPr id="178179"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173413" y="1154113"/>
            <a:ext cx="52625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0" name="内容占位符 2"/>
          <p:cNvSpPr>
            <a:spLocks noGrp="1" noChangeArrowheads="1"/>
          </p:cNvSpPr>
          <p:nvPr>
            <p:ph idx="1"/>
          </p:nvPr>
        </p:nvSpPr>
        <p:spPr>
          <a:xfrm>
            <a:off x="381000" y="3984625"/>
            <a:ext cx="11453813" cy="2613025"/>
          </a:xfrm>
        </p:spPr>
        <p:txBody>
          <a:bodyPr/>
          <a:lstStyle/>
          <a:p>
            <a:r>
              <a:rPr lang="zh-CN" altLang="en-US" sz="2800">
                <a:latin typeface="宋体" panose="02010600030101010101" pitchFamily="2" charset="-122"/>
              </a:rPr>
              <a:t>人工智能相关技术刚刚越过曲线高峰</a:t>
            </a:r>
            <a:r>
              <a:rPr lang="en-US" altLang="zh-CN" sz="2800">
                <a:latin typeface="宋体" panose="02010600030101010101" pitchFamily="2" charset="-122"/>
              </a:rPr>
              <a:t>(</a:t>
            </a:r>
            <a:r>
              <a:rPr lang="zh-CN" altLang="en-US" sz="2800">
                <a:latin typeface="宋体" panose="02010600030101010101" pitchFamily="2" charset="-122"/>
              </a:rPr>
              <a:t>处于狂热期</a:t>
            </a:r>
            <a:r>
              <a:rPr lang="en-US" altLang="zh-CN" sz="2800">
                <a:latin typeface="宋体" panose="02010600030101010101" pitchFamily="2" charset="-122"/>
              </a:rPr>
              <a:t>),</a:t>
            </a:r>
            <a:r>
              <a:rPr lang="zh-CN" altLang="en-US" sz="2800">
                <a:latin typeface="宋体" panose="02010600030101010101" pitchFamily="2" charset="-122"/>
              </a:rPr>
              <a:t>是推动透明化身临其境体验技术发展的主要动力</a:t>
            </a:r>
            <a:endParaRPr lang="en-US" altLang="zh-CN" sz="2800">
              <a:latin typeface="宋体" panose="02010600030101010101" pitchFamily="2" charset="-122"/>
            </a:endParaRPr>
          </a:p>
          <a:p>
            <a:r>
              <a:rPr lang="zh-CN" altLang="en-US" sz="2800">
                <a:latin typeface="宋体" panose="02010600030101010101" pitchFamily="2" charset="-122"/>
              </a:rPr>
              <a:t>涉及透明化身临其境体验的人本技术</a:t>
            </a:r>
            <a:r>
              <a:rPr lang="en-US" altLang="zh-CN" sz="2800">
                <a:latin typeface="宋体" panose="02010600030101010101" pitchFamily="2" charset="-122"/>
              </a:rPr>
              <a:t>(</a:t>
            </a:r>
            <a:r>
              <a:rPr lang="zh-CN" altLang="en-US" sz="2800">
                <a:latin typeface="宋体" panose="02010600030101010101" pitchFamily="2" charset="-122"/>
              </a:rPr>
              <a:t>如智能工作空间、互联家庭、增强现实、虚拟现实、脑机接口</a:t>
            </a:r>
            <a:r>
              <a:rPr lang="en-US" altLang="zh-CN" sz="2800">
                <a:latin typeface="宋体" panose="02010600030101010101" pitchFamily="2" charset="-122"/>
              </a:rPr>
              <a:t>)</a:t>
            </a:r>
            <a:r>
              <a:rPr lang="zh-CN" altLang="en-US" sz="2800">
                <a:latin typeface="宋体" panose="02010600030101010101" pitchFamily="2" charset="-122"/>
              </a:rPr>
              <a:t>是拉动另外两大趋势的前沿技术</a:t>
            </a:r>
            <a:endParaRPr lang="en-US" altLang="zh-CN" sz="2800">
              <a:latin typeface="宋体" panose="02010600030101010101" pitchFamily="2" charset="-122"/>
            </a:endParaRPr>
          </a:p>
          <a:p>
            <a:r>
              <a:rPr lang="zh-CN" altLang="en-US" sz="2800">
                <a:latin typeface="宋体" panose="02010600030101010101" pitchFamily="2" charset="-122"/>
              </a:rPr>
              <a:t>数字平台在曲线上处于快速上升期</a:t>
            </a:r>
            <a:r>
              <a:rPr lang="en-US" altLang="zh-CN" sz="2800">
                <a:latin typeface="宋体" panose="02010600030101010101" pitchFamily="2" charset="-122"/>
              </a:rPr>
              <a:t>,</a:t>
            </a:r>
            <a:r>
              <a:rPr lang="zh-CN" altLang="en-US" sz="2800">
                <a:latin typeface="宋体" panose="02010600030101010101" pitchFamily="2" charset="-122"/>
              </a:rPr>
              <a:t>其中的量子计算和区块链将在今</a:t>
            </a:r>
            <a:r>
              <a:rPr lang="en-US" altLang="zh-CN" sz="2800">
                <a:latin typeface="宋体" panose="02010600030101010101" pitchFamily="2" charset="-122"/>
              </a:rPr>
              <a:t>5——10</a:t>
            </a:r>
            <a:r>
              <a:rPr lang="zh-CN" altLang="en-US" sz="2800">
                <a:latin typeface="宋体" panose="02010600030101010101" pitchFamily="2" charset="-122"/>
              </a:rPr>
              <a:t>年带来变革性的</a:t>
            </a:r>
            <a:br>
              <a:rPr lang="zh-CN" altLang="en-US" sz="2800"/>
            </a:br>
            <a:endParaRPr lang="zh-CN" altLang="en-US" sz="2800"/>
          </a:p>
          <a:p>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202" name="标题 1"/>
          <p:cNvSpPr>
            <a:spLocks noGrp="1" noChangeArrowheads="1"/>
          </p:cNvSpPr>
          <p:nvPr>
            <p:ph type="title"/>
          </p:nvPr>
        </p:nvSpPr>
        <p:spPr>
          <a:xfrm>
            <a:off x="609600" y="228600"/>
            <a:ext cx="10390188" cy="839788"/>
          </a:xfrm>
        </p:spPr>
        <p:txBody>
          <a:bodyPr/>
          <a:lstStyle/>
          <a:p>
            <a:r>
              <a:rPr lang="en-US" altLang="zh-CN">
                <a:latin typeface="Times New Roman" panose="02020603050405020304" pitchFamily="18" charset="0"/>
                <a:cs typeface="Times New Roman" panose="02020603050405020304" pitchFamily="18" charset="0"/>
              </a:rPr>
              <a:t>AI</a:t>
            </a:r>
            <a:r>
              <a:rPr lang="zh-CN" altLang="en-US"/>
              <a:t>生态逐步形成：</a:t>
            </a:r>
            <a:r>
              <a:rPr lang="zh-CN" altLang="en-US" b="0"/>
              <a:t>基础资源</a:t>
            </a:r>
            <a:r>
              <a:rPr lang="en-US" altLang="zh-CN" b="0"/>
              <a:t>+</a:t>
            </a:r>
            <a:r>
              <a:rPr lang="zh-CN" altLang="en-US" b="0"/>
              <a:t>技术</a:t>
            </a:r>
            <a:r>
              <a:rPr lang="en-US" altLang="zh-CN" b="0"/>
              <a:t>+</a:t>
            </a:r>
            <a:r>
              <a:rPr lang="zh-CN" altLang="en-US" b="0"/>
              <a:t>应用</a:t>
            </a:r>
            <a:endParaRPr lang="zh-CN" altLang="en-US" b="0"/>
          </a:p>
        </p:txBody>
      </p:sp>
      <p:pic>
        <p:nvPicPr>
          <p:cNvPr id="179203"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82613" y="1295400"/>
            <a:ext cx="76200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2044700"/>
            <a:ext cx="31242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14400" y="-11884"/>
            <a:ext cx="9741432" cy="6757801"/>
          </a:xfr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226" name="标题 1"/>
          <p:cNvSpPr>
            <a:spLocks noGrp="1" noChangeArrowheads="1"/>
          </p:cNvSpPr>
          <p:nvPr>
            <p:ph type="title"/>
          </p:nvPr>
        </p:nvSpPr>
        <p:spPr/>
        <p:txBody>
          <a:bodyPr/>
          <a:lstStyle/>
          <a:p>
            <a:pPr eaLnBrk="1" hangingPunct="1"/>
            <a:r>
              <a:rPr lang="zh-CN" altLang="en-US" sz="3600"/>
              <a:t>图灵测试的改进和升级</a:t>
            </a:r>
            <a:endParaRPr lang="zh-CN" altLang="en-US" sz="3600"/>
          </a:p>
        </p:txBody>
      </p:sp>
      <p:sp>
        <p:nvSpPr>
          <p:cNvPr id="180227" name="内容占位符 2"/>
          <p:cNvSpPr>
            <a:spLocks noGrp="1" noChangeArrowheads="1"/>
          </p:cNvSpPr>
          <p:nvPr>
            <p:ph idx="1"/>
          </p:nvPr>
        </p:nvSpPr>
        <p:spPr/>
        <p:txBody>
          <a:bodyPr/>
          <a:lstStyle/>
          <a:p>
            <a:r>
              <a:rPr lang="zh-CN" altLang="en-US"/>
              <a:t>图灵测试的笼统标准应该改为分项测试</a:t>
            </a:r>
            <a:endParaRPr lang="en-US" altLang="zh-CN"/>
          </a:p>
          <a:p>
            <a:pPr lvl="1"/>
            <a:r>
              <a:rPr lang="zh-CN" altLang="en-US"/>
              <a:t>基于图像、语音、文本的智能测试</a:t>
            </a:r>
            <a:endParaRPr lang="en-US" altLang="zh-CN"/>
          </a:p>
          <a:p>
            <a:pPr lvl="1"/>
            <a:r>
              <a:rPr lang="zh-CN" altLang="en-US"/>
              <a:t>基于创新的测试</a:t>
            </a:r>
            <a:endParaRPr lang="en-US" altLang="zh-CN"/>
          </a:p>
          <a:p>
            <a:pPr lvl="1"/>
            <a:r>
              <a:rPr lang="zh-CN" altLang="en-US"/>
              <a:t>终生学习等</a:t>
            </a:r>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250" name="标题 1"/>
          <p:cNvSpPr>
            <a:spLocks noGrp="1" noChangeArrowheads="1"/>
          </p:cNvSpPr>
          <p:nvPr>
            <p:ph type="title"/>
          </p:nvPr>
        </p:nvSpPr>
        <p:spPr>
          <a:xfrm>
            <a:off x="1981200" y="2438400"/>
            <a:ext cx="8229600" cy="1143000"/>
          </a:xfrm>
        </p:spPr>
        <p:txBody>
          <a:bodyPr/>
          <a:lstStyle/>
          <a:p>
            <a:r>
              <a:rPr lang="zh-CN" altLang="en-US"/>
              <a:t>神经网络概述</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274" name="内容占位符 2"/>
          <p:cNvSpPr>
            <a:spLocks noGrp="1" noChangeArrowheads="1"/>
          </p:cNvSpPr>
          <p:nvPr>
            <p:ph idx="1"/>
          </p:nvPr>
        </p:nvSpPr>
        <p:spPr>
          <a:xfrm>
            <a:off x="304800" y="457200"/>
            <a:ext cx="11506200" cy="4525963"/>
          </a:xfrm>
        </p:spPr>
        <p:txBody>
          <a:bodyPr/>
          <a:lstStyle/>
          <a:p>
            <a:r>
              <a:rPr lang="zh-CN" altLang="en-US"/>
              <a:t>神经网络是一种运算模型，由大量的节点（或称神经元）之间相互联接构成。每个节点代表一种特定的输出函数，称为激活函数（</a:t>
            </a:r>
            <a:r>
              <a:rPr lang="en-US" altLang="zh-CN"/>
              <a:t>activation function</a:t>
            </a:r>
            <a:r>
              <a:rPr lang="zh-CN" altLang="en-US"/>
              <a:t>）。每两个节点间的连接都代表一个对于通过该连接信号的加权值，称之为权重（</a:t>
            </a:r>
            <a:r>
              <a:rPr lang="en-US" altLang="zh-CN"/>
              <a:t>weight</a:t>
            </a:r>
            <a:r>
              <a:rPr lang="zh-CN" altLang="en-US"/>
              <a:t>），神经网络就是通过这种方式来模拟人类的记忆。网络的输出则取决于网络的结构、网络的连接方式、权重和激活函数。而网络自身通常都是对自然界某种算法或者函数的逼近，也可能是对一种逻辑策略的表达。</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8" name="内容占位符 2"/>
          <p:cNvSpPr>
            <a:spLocks noGrp="1" noChangeArrowheads="1"/>
          </p:cNvSpPr>
          <p:nvPr>
            <p:ph idx="1"/>
          </p:nvPr>
        </p:nvSpPr>
        <p:spPr>
          <a:xfrm>
            <a:off x="457200" y="990600"/>
            <a:ext cx="11506200" cy="4525963"/>
          </a:xfrm>
        </p:spPr>
        <p:txBody>
          <a:bodyPr/>
          <a:lstStyle/>
          <a:p>
            <a:r>
              <a:rPr lang="zh-CN" altLang="en-US"/>
              <a:t>神经元处理单元可表示不同的对象，例如特征、字母、概念，或者一些有意义的抽象模式。</a:t>
            </a:r>
            <a:endParaRPr lang="en-US" altLang="zh-CN"/>
          </a:p>
          <a:p>
            <a:r>
              <a:rPr lang="zh-CN" altLang="en-US"/>
              <a:t>输入单元接受外部世界的信号与数据；输出单元实现系统处理结果的输出；隐单元是处在输入和输出单元之间，不能由系统外部观察的单元。神经元间的连接权值反映了单元间的连接强度。</a:t>
            </a:r>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2" name="标题 1"/>
          <p:cNvSpPr>
            <a:spLocks noGrp="1" noChangeArrowheads="1"/>
          </p:cNvSpPr>
          <p:nvPr>
            <p:ph type="title"/>
          </p:nvPr>
        </p:nvSpPr>
        <p:spPr/>
        <p:txBody>
          <a:bodyPr/>
          <a:lstStyle/>
          <a:p>
            <a:r>
              <a:rPr lang="zh-CN" altLang="en-US"/>
              <a:t>神经网络的特点</a:t>
            </a:r>
            <a:endParaRPr lang="zh-CN" altLang="en-US"/>
          </a:p>
        </p:txBody>
      </p:sp>
      <p:sp>
        <p:nvSpPr>
          <p:cNvPr id="184323" name="内容占位符 2"/>
          <p:cNvSpPr>
            <a:spLocks noGrp="1" noChangeArrowheads="1"/>
          </p:cNvSpPr>
          <p:nvPr>
            <p:ph idx="1"/>
          </p:nvPr>
        </p:nvSpPr>
        <p:spPr>
          <a:xfrm>
            <a:off x="1981200" y="1600200"/>
            <a:ext cx="6934200" cy="3581400"/>
          </a:xfrm>
        </p:spPr>
        <p:txBody>
          <a:bodyPr/>
          <a:lstStyle/>
          <a:p>
            <a:pPr marL="0" indent="0">
              <a:buFontTx/>
              <a:buNone/>
            </a:pPr>
            <a:r>
              <a:rPr lang="en-US" altLang="zh-CN"/>
              <a:t>(1)</a:t>
            </a:r>
            <a:r>
              <a:rPr lang="zh-CN" altLang="en-US"/>
              <a:t>、高度的并行性。</a:t>
            </a:r>
            <a:endParaRPr lang="zh-CN" altLang="en-US"/>
          </a:p>
          <a:p>
            <a:pPr marL="0" indent="0">
              <a:buFontTx/>
              <a:buNone/>
            </a:pPr>
            <a:r>
              <a:rPr lang="en-US" altLang="zh-CN"/>
              <a:t>(2)</a:t>
            </a:r>
            <a:r>
              <a:rPr lang="zh-CN" altLang="en-US"/>
              <a:t>、高度的非线性全局作用。</a:t>
            </a:r>
            <a:endParaRPr lang="zh-CN" altLang="en-US"/>
          </a:p>
          <a:p>
            <a:pPr marL="0" indent="0">
              <a:buFontTx/>
              <a:buNone/>
            </a:pPr>
            <a:r>
              <a:rPr lang="en-US" altLang="zh-CN"/>
              <a:t>(3)</a:t>
            </a:r>
            <a:r>
              <a:rPr lang="zh-CN" altLang="en-US"/>
              <a:t>、联想记忆功能和良好的容错性。</a:t>
            </a:r>
            <a:endParaRPr lang="zh-CN" altLang="en-US"/>
          </a:p>
          <a:p>
            <a:pPr marL="0" indent="0">
              <a:buFontTx/>
              <a:buNone/>
            </a:pPr>
            <a:r>
              <a:rPr lang="en-US" altLang="zh-CN"/>
              <a:t>(4)</a:t>
            </a:r>
            <a:r>
              <a:rPr lang="zh-CN" altLang="en-US"/>
              <a:t>、良好的自适应、自学习功能。</a:t>
            </a:r>
            <a:endParaRPr lang="zh-CN" altLang="en-US"/>
          </a:p>
          <a:p>
            <a:pPr marL="0" indent="0">
              <a:buFontTx/>
              <a:buNone/>
            </a:pPr>
            <a:r>
              <a:rPr lang="en-US" altLang="zh-CN"/>
              <a:t>(5)</a:t>
            </a:r>
            <a:r>
              <a:rPr lang="zh-CN" altLang="en-US"/>
              <a:t>、知识的分布存储。</a:t>
            </a:r>
            <a:endParaRPr lang="zh-CN" altLang="en-US"/>
          </a:p>
          <a:p>
            <a:pPr marL="0" indent="0">
              <a:buFontTx/>
              <a:buNone/>
            </a:pPr>
            <a:endParaRPr lang="zh-CN" altLang="en-US"/>
          </a:p>
        </p:txBody>
      </p:sp>
      <p:pic>
        <p:nvPicPr>
          <p:cNvPr id="184324" name="内容占位符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450013" y="4038600"/>
            <a:ext cx="376078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1981200" y="2362200"/>
            <a:ext cx="7793038" cy="839788"/>
          </a:xfrm>
        </p:spPr>
        <p:txBody>
          <a:bodyPr/>
          <a:lstStyle/>
          <a:p>
            <a:pPr eaLnBrk="1" hangingPunct="1"/>
            <a:r>
              <a:rPr lang="zh-CN" altLang="en-US" dirty="0"/>
              <a:t>本次课程总结</a:t>
            </a:r>
            <a:endParaRPr lang="zh-CN" alt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4" name="标题 1"/>
          <p:cNvSpPr>
            <a:spLocks noGrp="1" noChangeArrowheads="1"/>
          </p:cNvSpPr>
          <p:nvPr>
            <p:ph type="title"/>
          </p:nvPr>
        </p:nvSpPr>
        <p:spPr/>
        <p:txBody>
          <a:bodyPr/>
          <a:lstStyle/>
          <a:p>
            <a:r>
              <a:rPr lang="en-US" altLang="zh-CN"/>
              <a:t>AI</a:t>
            </a:r>
            <a:r>
              <a:rPr lang="zh-CN" altLang="en-US"/>
              <a:t>的几大门派</a:t>
            </a:r>
            <a:endParaRPr lang="zh-CN" altLang="en-US"/>
          </a:p>
        </p:txBody>
      </p:sp>
      <p:pic>
        <p:nvPicPr>
          <p:cNvPr id="187395" name="内容占位符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28600" y="1408113"/>
            <a:ext cx="11811000" cy="5211762"/>
          </a:xfr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8" name="标题 1"/>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AI</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Roadmap</a:t>
            </a:r>
            <a:endParaRPr lang="zh-CN" altLang="en-US">
              <a:latin typeface="Times New Roman" panose="02020603050405020304" pitchFamily="18" charset="0"/>
              <a:cs typeface="Times New Roman" panose="02020603050405020304" pitchFamily="18" charset="0"/>
            </a:endParaRPr>
          </a:p>
        </p:txBody>
      </p:sp>
      <p:pic>
        <p:nvPicPr>
          <p:cNvPr id="188419"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20863" y="1417638"/>
            <a:ext cx="8550275"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标题 1"/>
          <p:cNvSpPr>
            <a:spLocks noGrp="1" noChangeArrowheads="1"/>
          </p:cNvSpPr>
          <p:nvPr>
            <p:ph type="title"/>
          </p:nvPr>
        </p:nvSpPr>
        <p:spPr/>
        <p:txBody>
          <a:bodyPr/>
          <a:lstStyle/>
          <a:p>
            <a:r>
              <a:rPr lang="zh-CN" altLang="en-US" sz="4000" dirty="0">
                <a:latin typeface="Times New Roman" panose="02020603050405020304" pitchFamily="18" charset="0"/>
                <a:cs typeface="Times New Roman" panose="02020603050405020304" pitchFamily="18" charset="0"/>
              </a:rPr>
              <a:t>人工智能的三个研究阶段</a:t>
            </a:r>
            <a:endParaRPr lang="zh-CN" altLang="en-US" sz="4000" dirty="0">
              <a:latin typeface="Times New Roman" panose="02020603050405020304" pitchFamily="18" charset="0"/>
              <a:cs typeface="Times New Roman" panose="02020603050405020304" pitchFamily="18" charset="0"/>
            </a:endParaRPr>
          </a:p>
        </p:txBody>
      </p:sp>
      <p:sp>
        <p:nvSpPr>
          <p:cNvPr id="189444" name="文本框 3"/>
          <p:cNvSpPr txBox="1">
            <a:spLocks noChangeArrowheads="1"/>
          </p:cNvSpPr>
          <p:nvPr/>
        </p:nvSpPr>
        <p:spPr bwMode="auto">
          <a:xfrm>
            <a:off x="5105400" y="1233488"/>
            <a:ext cx="3200400"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pic>
        <p:nvPicPr>
          <p:cNvPr id="5" name="图片 4"/>
          <p:cNvPicPr>
            <a:picLocks noChangeAspect="1"/>
          </p:cNvPicPr>
          <p:nvPr/>
        </p:nvPicPr>
        <p:blipFill>
          <a:blip r:embed="rId1"/>
          <a:stretch>
            <a:fillRect/>
          </a:stretch>
        </p:blipFill>
        <p:spPr>
          <a:xfrm>
            <a:off x="0" y="1233488"/>
            <a:ext cx="12192000" cy="5014911"/>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r>
              <a:rPr lang="en-US" altLang="zh-CN"/>
              <a:t>1  AI</a:t>
            </a:r>
            <a:r>
              <a:rPr lang="zh-CN" altLang="en-US"/>
              <a:t>发展的两条线索</a:t>
            </a:r>
            <a:endParaRPr lang="zh-CN" altLang="en-US"/>
          </a:p>
        </p:txBody>
      </p:sp>
      <p:sp>
        <p:nvSpPr>
          <p:cNvPr id="190467" name="Rectangle 3"/>
          <p:cNvSpPr>
            <a:spLocks noGrp="1" noChangeArrowheads="1"/>
          </p:cNvSpPr>
          <p:nvPr>
            <p:ph type="body" idx="1"/>
          </p:nvPr>
        </p:nvSpPr>
        <p:spPr/>
        <p:txBody>
          <a:bodyPr/>
          <a:lstStyle/>
          <a:p>
            <a:pPr eaLnBrk="1" hangingPunct="1"/>
            <a:r>
              <a:rPr lang="zh-CN" altLang="en-US"/>
              <a:t>复制人的功能</a:t>
            </a:r>
            <a:r>
              <a:rPr lang="en-US" altLang="zh-CN"/>
              <a:t>vs.</a:t>
            </a:r>
            <a:r>
              <a:rPr lang="zh-CN" altLang="en-US"/>
              <a:t>理性</a:t>
            </a:r>
            <a:endParaRPr lang="zh-CN" altLang="en-US"/>
          </a:p>
          <a:p>
            <a:pPr eaLnBrk="1" hangingPunct="1"/>
            <a:r>
              <a:rPr lang="zh-CN" altLang="en-US"/>
              <a:t>关于世界的一般知识</a:t>
            </a:r>
            <a:r>
              <a:rPr lang="en-US" altLang="zh-CN"/>
              <a:t>vs.</a:t>
            </a:r>
            <a:r>
              <a:rPr lang="zh-CN" altLang="en-US"/>
              <a:t>某领域的专门知识</a:t>
            </a:r>
            <a:endParaRPr lang="zh-CN" altLang="en-US"/>
          </a:p>
          <a:p>
            <a:pPr eaLnBrk="1" hangingPunct="1"/>
            <a:r>
              <a:rPr lang="zh-CN" altLang="en-US"/>
              <a:t>从</a:t>
            </a:r>
            <a:r>
              <a:rPr lang="en-US" altLang="zh-CN"/>
              <a:t>AI</a:t>
            </a:r>
            <a:r>
              <a:rPr lang="zh-CN" altLang="en-US"/>
              <a:t>的发展历程，可以看出智能化技术在信息化中所起的重要作用</a:t>
            </a:r>
            <a:endParaRPr lang="en-US" altLang="zh-CN"/>
          </a:p>
          <a:p>
            <a:pPr eaLnBrk="1" hangingPunct="1"/>
            <a:r>
              <a:rPr lang="en-US" altLang="zh-CN"/>
              <a:t>NLP</a:t>
            </a:r>
            <a:r>
              <a:rPr lang="zh-CN" altLang="en-US"/>
              <a:t>是</a:t>
            </a:r>
            <a:r>
              <a:rPr lang="en-US" altLang="zh-CN"/>
              <a:t>AI</a:t>
            </a:r>
            <a:r>
              <a:rPr lang="zh-CN" altLang="en-US"/>
              <a:t>的一种展现。通过研究语言，可挖掘出智能的一些本质。语言一旦有机器认知理解，真正的</a:t>
            </a:r>
            <a:r>
              <a:rPr lang="en-US" altLang="zh-CN"/>
              <a:t>AI</a:t>
            </a:r>
            <a:r>
              <a:rPr lang="zh-CN" altLang="en-US"/>
              <a:t>就有更多实现的可能。</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1">
            <a:extLst>
              <a:ext uri="{28A0092B-C50C-407E-A947-70E740481C1C}">
                <a14:useLocalDpi xmlns:a14="http://schemas.microsoft.com/office/drawing/2010/main" val="0"/>
              </a:ext>
            </a:extLst>
          </a:blip>
          <a:srcRect b="27367"/>
          <a:stretch>
            <a:fillRect/>
          </a:stretch>
        </p:blipFill>
        <p:spPr>
          <a:xfrm>
            <a:off x="2288512" y="716485"/>
            <a:ext cx="6567895" cy="3479432"/>
          </a:xfr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7770" y="4195917"/>
            <a:ext cx="6962826" cy="1543061"/>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0" name="标题 1"/>
          <p:cNvSpPr>
            <a:spLocks noGrp="1" noChangeArrowheads="1"/>
          </p:cNvSpPr>
          <p:nvPr>
            <p:ph type="title"/>
          </p:nvPr>
        </p:nvSpPr>
        <p:spPr/>
        <p:txBody>
          <a:bodyPr/>
          <a:lstStyle/>
          <a:p>
            <a:r>
              <a:rPr lang="en-US" altLang="zh-CN"/>
              <a:t>2  </a:t>
            </a:r>
            <a:r>
              <a:rPr lang="zh-CN" altLang="en-US"/>
              <a:t>发展历程</a:t>
            </a:r>
            <a:endParaRPr lang="zh-CN" altLang="en-US"/>
          </a:p>
        </p:txBody>
      </p:sp>
      <p:sp>
        <p:nvSpPr>
          <p:cNvPr id="191491" name="内容占位符 2"/>
          <p:cNvSpPr>
            <a:spLocks noGrp="1" noChangeArrowheads="1"/>
          </p:cNvSpPr>
          <p:nvPr>
            <p:ph idx="1"/>
          </p:nvPr>
        </p:nvSpPr>
        <p:spPr/>
        <p:txBody>
          <a:bodyPr/>
          <a:lstStyle/>
          <a:p>
            <a:r>
              <a:rPr lang="en-US" altLang="zh-CN"/>
              <a:t>50-60</a:t>
            </a:r>
            <a:r>
              <a:rPr lang="zh-CN" altLang="en-US"/>
              <a:t>年代：认为智能来自推理（</a:t>
            </a:r>
            <a:r>
              <a:rPr lang="en-US" altLang="zh-CN"/>
              <a:t>deduction</a:t>
            </a:r>
            <a:r>
              <a:rPr lang="zh-CN" altLang="en-US"/>
              <a:t>）。</a:t>
            </a:r>
            <a:r>
              <a:rPr lang="en-US" altLang="zh-CN"/>
              <a:t>1956</a:t>
            </a:r>
            <a:r>
              <a:rPr lang="zh-CN" altLang="en-US"/>
              <a:t>年，</a:t>
            </a:r>
            <a:r>
              <a:rPr lang="en-US" altLang="zh-CN"/>
              <a:t>Simon</a:t>
            </a:r>
            <a:r>
              <a:rPr lang="zh-CN" altLang="en-US"/>
              <a:t>和</a:t>
            </a:r>
            <a:r>
              <a:rPr lang="en-US" altLang="zh-CN"/>
              <a:t>Newell</a:t>
            </a:r>
            <a:r>
              <a:rPr lang="zh-CN" altLang="en-US"/>
              <a:t>等演示了一台可以自动证明数学定理的计算机，认为</a:t>
            </a:r>
            <a:r>
              <a:rPr lang="zh-CN" altLang="en-US" b="1" u="sng"/>
              <a:t>人的思维是可以通过普适性的问题求解引擎在答案空间中搜索而实现</a:t>
            </a:r>
            <a:r>
              <a:rPr lang="zh-CN" altLang="en-US"/>
              <a:t>。提出的物理符号系统假说认为，</a:t>
            </a:r>
            <a:r>
              <a:rPr lang="zh-CN" altLang="en-US" b="1" u="sng"/>
              <a:t>人的知识表达和推理过程可通过抽象符号的逻辑运算来实现</a:t>
            </a:r>
            <a:r>
              <a:rPr lang="zh-CN" altLang="en-US"/>
              <a:t>。这些理论为后来的专家系统提供了基础。</a:t>
            </a:r>
            <a:endParaRPr lang="zh-CN" altLang="en-US"/>
          </a:p>
          <a:p>
            <a:r>
              <a:rPr lang="en-US" altLang="zh-CN">
                <a:sym typeface="+mn-ea"/>
              </a:rPr>
              <a:t>60-70</a:t>
            </a:r>
            <a:r>
              <a:rPr lang="zh-CN" altLang="en-US">
                <a:sym typeface="+mn-ea"/>
              </a:rPr>
              <a:t>年代：个别“点”的突破。没有在工业界得到广泛的应用</a:t>
            </a:r>
            <a:endParaRPr lang="en-US" altLang="zh-CN"/>
          </a:p>
          <a:p>
            <a:r>
              <a:rPr lang="en-US" altLang="zh-CN">
                <a:sym typeface="+mn-ea"/>
              </a:rPr>
              <a:t>70-80</a:t>
            </a:r>
            <a:r>
              <a:rPr lang="zh-CN" altLang="en-US">
                <a:sym typeface="+mn-ea"/>
              </a:rPr>
              <a:t>年代：认为智能来自专家。但如何准确全面地描述专家知识是一个问题。</a:t>
            </a:r>
            <a:r>
              <a:rPr lang="en-US" altLang="zh-CN">
                <a:sym typeface="+mn-ea"/>
              </a:rPr>
              <a:t>AI</a:t>
            </a:r>
            <a:r>
              <a:rPr lang="zh-CN" altLang="en-US">
                <a:sym typeface="+mn-ea"/>
              </a:rPr>
              <a:t>进入寒冬。</a:t>
            </a:r>
            <a:endParaRPr lang="zh-CN" altLang="en-US"/>
          </a:p>
          <a:p>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9" name="内容占位符 2"/>
          <p:cNvSpPr>
            <a:spLocks noGrp="1" noChangeArrowheads="1"/>
          </p:cNvSpPr>
          <p:nvPr>
            <p:ph idx="1"/>
          </p:nvPr>
        </p:nvSpPr>
        <p:spPr>
          <a:xfrm>
            <a:off x="381000" y="381000"/>
            <a:ext cx="10972800" cy="4525963"/>
          </a:xfrm>
        </p:spPr>
        <p:txBody>
          <a:bodyPr/>
          <a:lstStyle/>
          <a:p>
            <a:r>
              <a:rPr lang="en-US" altLang="zh-CN"/>
              <a:t>80</a:t>
            </a:r>
            <a:r>
              <a:rPr lang="zh-CN" altLang="en-US"/>
              <a:t>年代：春回大地。出现了各种神经网络、玻尔兹曼机、</a:t>
            </a:r>
            <a:r>
              <a:rPr lang="en-US" altLang="zh-CN"/>
              <a:t>BP</a:t>
            </a:r>
            <a:r>
              <a:rPr lang="zh-CN" altLang="en-US"/>
              <a:t>网络等</a:t>
            </a:r>
            <a:r>
              <a:rPr lang="en-US" altLang="zh-CN"/>
              <a:t>——</a:t>
            </a:r>
            <a:r>
              <a:rPr lang="zh-CN" altLang="en-US"/>
              <a:t>发现从数据中学习一个非线性预测模型是可能的。</a:t>
            </a:r>
            <a:endParaRPr lang="en-US" altLang="zh-CN"/>
          </a:p>
          <a:p>
            <a:r>
              <a:rPr lang="en-US" altLang="zh-CN"/>
              <a:t>90</a:t>
            </a:r>
            <a:r>
              <a:rPr lang="zh-CN" altLang="en-US"/>
              <a:t>年代：草长莺飞。贝叶斯理论、统计学习、</a:t>
            </a:r>
            <a:r>
              <a:rPr lang="en-US" altLang="zh-CN"/>
              <a:t>SVM</a:t>
            </a:r>
            <a:r>
              <a:rPr lang="zh-CN" altLang="en-US"/>
              <a:t>等、最大期望算法</a:t>
            </a:r>
            <a:r>
              <a:rPr lang="en-US" altLang="zh-CN"/>
              <a:t>EM</a:t>
            </a:r>
            <a:r>
              <a:rPr lang="zh-CN" altLang="en-US"/>
              <a:t>等。</a:t>
            </a:r>
            <a:endParaRPr lang="zh-CN" altLang="en-US"/>
          </a:p>
          <a:p>
            <a:r>
              <a:rPr lang="en-US" altLang="zh-CN">
                <a:sym typeface="+mn-ea"/>
              </a:rPr>
              <a:t>00</a:t>
            </a:r>
            <a:r>
              <a:rPr lang="zh-CN" altLang="en-US">
                <a:sym typeface="+mn-ea"/>
              </a:rPr>
              <a:t>年代：润物细无声。在互联网行业的三大应用领域（搜索、广告、推荐）</a:t>
            </a:r>
            <a:endParaRPr lang="en-US" altLang="zh-CN"/>
          </a:p>
          <a:p>
            <a:r>
              <a:rPr lang="en-US" altLang="zh-CN">
                <a:sym typeface="+mn-ea"/>
              </a:rPr>
              <a:t>10-20</a:t>
            </a:r>
            <a:r>
              <a:rPr lang="zh-CN" altLang="en-US">
                <a:sym typeface="+mn-ea"/>
              </a:rPr>
              <a:t>年代：于无声处听惊雷。深度学习、语言识别、图像识别、</a:t>
            </a:r>
            <a:r>
              <a:rPr lang="en-US" altLang="zh-CN">
                <a:sym typeface="+mn-ea"/>
              </a:rPr>
              <a:t>NLP</a:t>
            </a:r>
            <a:r>
              <a:rPr lang="zh-CN" altLang="en-US">
                <a:sym typeface="+mn-ea"/>
              </a:rPr>
              <a:t>、机器人；搜索、广告、推荐等</a:t>
            </a:r>
            <a:endParaRPr lang="en-US" altLang="zh-CN"/>
          </a:p>
          <a:p>
            <a:endParaRPr lang="zh-CN" altLang="en-US"/>
          </a:p>
          <a:p>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 y="153899"/>
            <a:ext cx="11734800" cy="664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标题 1"/>
          <p:cNvSpPr>
            <a:spLocks noGrp="1" noChangeArrowheads="1"/>
          </p:cNvSpPr>
          <p:nvPr>
            <p:ph type="title"/>
          </p:nvPr>
        </p:nvSpPr>
        <p:spPr>
          <a:xfrm>
            <a:off x="1981200" y="2716213"/>
            <a:ext cx="8229600" cy="1143000"/>
          </a:xfrm>
        </p:spPr>
        <p:txBody>
          <a:bodyPr/>
          <a:lstStyle/>
          <a:p>
            <a:r>
              <a:rPr lang="zh-CN" altLang="en-US"/>
              <a:t>附录 推荐阅读的经典论文</a:t>
            </a:r>
            <a:endParaRPr lang="zh-CN"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内容占位符 2"/>
          <p:cNvSpPr>
            <a:spLocks noGrp="1" noChangeArrowheads="1"/>
          </p:cNvSpPr>
          <p:nvPr>
            <p:ph idx="1"/>
          </p:nvPr>
        </p:nvSpPr>
        <p:spPr>
          <a:xfrm>
            <a:off x="228600" y="228600"/>
            <a:ext cx="11658600" cy="4525963"/>
          </a:xfrm>
        </p:spPr>
        <p:txBody>
          <a:bodyPr/>
          <a:lstStyle/>
          <a:p>
            <a:pPr marL="0" indent="0" algn="ctr">
              <a:buFontTx/>
              <a:buNone/>
            </a:pPr>
            <a:r>
              <a:rPr lang="en-US" altLang="zh-CN" b="1">
                <a:solidFill>
                  <a:srgbClr val="FF0000"/>
                </a:solidFill>
              </a:rPr>
              <a:t>PCA</a:t>
            </a:r>
            <a:r>
              <a:rPr lang="zh-CN" altLang="en-US" b="1">
                <a:solidFill>
                  <a:srgbClr val="FF0000"/>
                </a:solidFill>
              </a:rPr>
              <a:t>学习理论</a:t>
            </a:r>
            <a:endParaRPr lang="zh-CN" altLang="en-US" b="1">
              <a:solidFill>
                <a:srgbClr val="FF0000"/>
              </a:solidFill>
            </a:endParaRPr>
          </a:p>
          <a:p>
            <a:pPr marL="0" indent="0">
              <a:buFontTx/>
              <a:buNone/>
            </a:pPr>
            <a:r>
              <a:rPr lang="en-US" altLang="zh-CN" sz="2400"/>
              <a:t>[1] L. Valiant. A theory of the learnable. Communications of the ACM, 27, 1984.</a:t>
            </a:r>
            <a:endParaRPr lang="en-US" altLang="zh-CN" sz="2400"/>
          </a:p>
          <a:p>
            <a:pPr marL="0" indent="0" algn="ctr">
              <a:buFontTx/>
              <a:buNone/>
            </a:pPr>
            <a:r>
              <a:rPr lang="en-US" altLang="zh-CN" b="1">
                <a:solidFill>
                  <a:srgbClr val="FF0000"/>
                </a:solidFill>
              </a:rPr>
              <a:t>VC</a:t>
            </a:r>
            <a:r>
              <a:rPr lang="zh-CN" altLang="en-US" b="1">
                <a:solidFill>
                  <a:srgbClr val="FF0000"/>
                </a:solidFill>
              </a:rPr>
              <a:t>降维</a:t>
            </a:r>
            <a:endParaRPr lang="en-US" altLang="zh-CN" b="1">
              <a:solidFill>
                <a:srgbClr val="FF0000"/>
              </a:solidFill>
            </a:endParaRPr>
          </a:p>
          <a:p>
            <a:pPr marL="0" indent="0">
              <a:buFontTx/>
              <a:buNone/>
            </a:pPr>
            <a:r>
              <a:rPr lang="en-US" altLang="zh-CN" sz="2400"/>
              <a:t>[1] Blumer, A., Ehrenfeucht, A., Haussler, D., Warmuth, M. K. Learnability and the Vapnik–Chervonenkis dimension. Journal of the ACM. 36 (4): 929–865, 1989.</a:t>
            </a:r>
            <a:endParaRPr lang="en-US" altLang="zh-CN" sz="2400"/>
          </a:p>
          <a:p>
            <a:pPr marL="0" indent="0">
              <a:buFontTx/>
              <a:buNone/>
            </a:pPr>
            <a:r>
              <a:rPr lang="en-US" altLang="zh-CN" sz="2400"/>
              <a:t>[2] Natarajan, B.K. On Learning sets and functions. Machine Learning. 4: 67–97, 1989.</a:t>
            </a:r>
            <a:endParaRPr lang="en-US" altLang="zh-CN" sz="2400"/>
          </a:p>
          <a:p>
            <a:pPr marL="0" indent="0">
              <a:buFontTx/>
              <a:buNone/>
            </a:pPr>
            <a:r>
              <a:rPr lang="en-US" altLang="zh-CN" sz="2400"/>
              <a:t>[3] Karpinski, Marek; Macintyre, Angus. Polynomial Bounds for VC Dimension of Sigmoidal and General Pfaffian Neural Networks. Journal of Computer and System Sciences. 54 (1): 169–176, 1997.</a:t>
            </a:r>
            <a:endParaRPr lang="en-US" altLang="zh-CN" sz="2400"/>
          </a:p>
          <a:p>
            <a:pPr marL="0" indent="0" algn="ctr">
              <a:buFontTx/>
              <a:buNone/>
            </a:pPr>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标题 1"/>
          <p:cNvSpPr>
            <a:spLocks noGrp="1" noChangeArrowheads="1"/>
          </p:cNvSpPr>
          <p:nvPr>
            <p:ph type="title"/>
          </p:nvPr>
        </p:nvSpPr>
        <p:spPr/>
        <p:txBody>
          <a:bodyPr/>
          <a:lstStyle/>
          <a:p>
            <a:r>
              <a:rPr lang="zh-CN" altLang="en-US"/>
              <a:t>泛化理论</a:t>
            </a:r>
            <a:endParaRPr lang="zh-CN" altLang="en-US"/>
          </a:p>
        </p:txBody>
      </p:sp>
      <p:sp>
        <p:nvSpPr>
          <p:cNvPr id="197635" name="内容占位符 2"/>
          <p:cNvSpPr>
            <a:spLocks noGrp="1" noChangeArrowheads="1"/>
          </p:cNvSpPr>
          <p:nvPr>
            <p:ph idx="1"/>
          </p:nvPr>
        </p:nvSpPr>
        <p:spPr>
          <a:xfrm>
            <a:off x="457200" y="1066800"/>
            <a:ext cx="11506200" cy="5562600"/>
          </a:xfrm>
        </p:spPr>
        <p:txBody>
          <a:bodyPr/>
          <a:lstStyle/>
          <a:p>
            <a:r>
              <a:rPr lang="en-US" altLang="zh-CN" sz="2400"/>
              <a:t>[1] Wolpert, D.H., Macready, W.G. No Free Lunch Theorems for Optimization. IEEE Transactions on Evolutionary Computation 1, 67, 1997.</a:t>
            </a:r>
            <a:endParaRPr lang="en-US" altLang="zh-CN" sz="2400"/>
          </a:p>
          <a:p>
            <a:r>
              <a:rPr lang="en-US" altLang="zh-CN" sz="2400"/>
              <a:t>[2] Wolpert, David. The Lack of A Priori Distinctions between Learning Algorithms. Neural Computation, pp. 1341-1390, 1996.</a:t>
            </a:r>
            <a:endParaRPr lang="en-US" altLang="zh-CN" sz="2400"/>
          </a:p>
          <a:p>
            <a:r>
              <a:rPr lang="en-US" altLang="zh-CN" sz="2400"/>
              <a:t>[3] Wolpert, D.H., and Macready, W.G. Coevolutionary free lunches. IEEE Transactions on Evolutionary Computation, 9(6): 721-735, 2005.</a:t>
            </a:r>
            <a:endParaRPr lang="en-US" altLang="zh-CN" sz="2400"/>
          </a:p>
          <a:p>
            <a:r>
              <a:rPr lang="en-US" altLang="zh-CN" sz="2400"/>
              <a:t>[4] Whitley, Darrell, and Jean Paul Watson. Complexity theory and the no free lunch theorem. In Search Methodologies, pp. 317-339. Springer, Boston, MA, 2005.</a:t>
            </a:r>
            <a:endParaRPr lang="en-US" altLang="zh-CN" sz="2400"/>
          </a:p>
          <a:p>
            <a:r>
              <a:rPr lang="en-US" altLang="zh-CN" sz="2400"/>
              <a:t>[5] Kawaguchi, K., Kaelbling, L.P, and Bengio. Generalization in deep learning. 2017.</a:t>
            </a:r>
            <a:endParaRPr lang="en-US" altLang="zh-CN" sz="2400"/>
          </a:p>
          <a:p>
            <a:r>
              <a:rPr lang="en-US" altLang="zh-CN" sz="2400"/>
              <a:t>[6] Chiyuan Zhang, Samy Bengio, Moritz Hardt, Benjamin Recht, Oriol Vinyals. Understanding deep learning requires rethinking generalization. international conference on learning representations, 2017.</a:t>
            </a:r>
            <a:endParaRPr lang="en-US" altLang="zh-CN" sz="2400"/>
          </a:p>
          <a:p>
            <a:endParaRPr lang="zh-CN" altLang="en-US" sz="24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标题 1"/>
          <p:cNvSpPr>
            <a:spLocks noGrp="1" noChangeArrowheads="1"/>
          </p:cNvSpPr>
          <p:nvPr>
            <p:ph type="title"/>
          </p:nvPr>
        </p:nvSpPr>
        <p:spPr/>
        <p:txBody>
          <a:bodyPr/>
          <a:lstStyle/>
          <a:p>
            <a:r>
              <a:rPr lang="zh-CN" altLang="en-US"/>
              <a:t>最优化理论和方法</a:t>
            </a:r>
            <a:endParaRPr lang="zh-CN" altLang="en-US"/>
          </a:p>
        </p:txBody>
      </p:sp>
      <p:sp>
        <p:nvSpPr>
          <p:cNvPr id="198659" name="内容占位符 2"/>
          <p:cNvSpPr>
            <a:spLocks noGrp="1" noChangeArrowheads="1"/>
          </p:cNvSpPr>
          <p:nvPr>
            <p:ph idx="1"/>
          </p:nvPr>
        </p:nvSpPr>
        <p:spPr>
          <a:xfrm>
            <a:off x="609600" y="1219200"/>
            <a:ext cx="10972800" cy="4983163"/>
          </a:xfrm>
        </p:spPr>
        <p:txBody>
          <a:bodyPr/>
          <a:lstStyle/>
          <a:p>
            <a:r>
              <a:rPr lang="en-US" altLang="zh-CN" sz="1800"/>
              <a:t>[1] L. Bottou. Stochastic Gradient Descent Tricks. Neural Networks: Tricks of the Trade. Springer, 2012.</a:t>
            </a:r>
            <a:endParaRPr lang="en-US" altLang="zh-CN" sz="1800"/>
          </a:p>
          <a:p>
            <a:r>
              <a:rPr lang="en-US" altLang="zh-CN" sz="1800"/>
              <a:t>[2] I. Sutskever, J. Martens, G. Dahl, and G. Hinton. On the Importance of Initialization and Momentum in Deep Learning. Proceedings of the 30th International Conference on Machine Learning, 2013.</a:t>
            </a:r>
            <a:endParaRPr lang="en-US" altLang="zh-CN" sz="1800"/>
          </a:p>
          <a:p>
            <a:r>
              <a:rPr lang="en-US" altLang="zh-CN" sz="1800"/>
              <a:t>[3] Duchi, E. Hazan, and Y. Singer. Adaptive Subgradient Methods for Online Learning and Stochastic Optimization. The Journal of Machine Learning Research, 2011.</a:t>
            </a:r>
            <a:endParaRPr lang="en-US" altLang="zh-CN" sz="1800"/>
          </a:p>
          <a:p>
            <a:r>
              <a:rPr lang="en-US" altLang="zh-CN" sz="1800"/>
              <a:t>[4] M. Zeiler. ADADELTA: An Adaptive Learning Rate Method. arXiv preprint, 2012.</a:t>
            </a:r>
            <a:endParaRPr lang="en-US" altLang="zh-CN" sz="1800"/>
          </a:p>
          <a:p>
            <a:r>
              <a:rPr lang="en-US" altLang="zh-CN" sz="1800"/>
              <a:t>[5] T. Tieleman, and G. Hinton. RMSProp: Divide the gradient by a running average of its recent magnitude. COURSERA: Neural Networks for Machine Learning.Technical report, 2012.</a:t>
            </a:r>
            <a:endParaRPr lang="en-US" altLang="zh-CN" sz="1800"/>
          </a:p>
          <a:p>
            <a:r>
              <a:rPr lang="en-US" altLang="zh-CN" sz="1800"/>
              <a:t>[6] D. Kingma, J. Ba. Adam: A Method for Stochastic Optimization. International Conference for Learning Representations, 2015.</a:t>
            </a:r>
            <a:endParaRPr lang="en-US" altLang="zh-CN" sz="1800"/>
          </a:p>
          <a:p>
            <a:r>
              <a:rPr lang="en-US" altLang="zh-CN" sz="1800"/>
              <a:t>[7] Hardt, Moritz, Ben Recht, and Yoram Singer. Train faster, generalize better: Stability of stochastic gradient descent. Proceedings of The 33rd International Conference on Machine Learning. 2016.</a:t>
            </a:r>
            <a:endParaRPr lang="en-US" altLang="zh-CN" sz="1800"/>
          </a:p>
          <a:p>
            <a:endParaRPr lang="zh-CN" altLang="en-US" sz="18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2" name="标题 1"/>
          <p:cNvSpPr>
            <a:spLocks noGrp="1" noChangeArrowheads="1"/>
          </p:cNvSpPr>
          <p:nvPr>
            <p:ph type="title"/>
          </p:nvPr>
        </p:nvSpPr>
        <p:spPr>
          <a:xfrm>
            <a:off x="609600" y="274638"/>
            <a:ext cx="10972800" cy="944562"/>
          </a:xfrm>
        </p:spPr>
        <p:txBody>
          <a:bodyPr/>
          <a:lstStyle/>
          <a:p>
            <a:r>
              <a:rPr lang="zh-CN" altLang="en-US"/>
              <a:t>决策树</a:t>
            </a:r>
            <a:endParaRPr lang="zh-CN" altLang="en-US"/>
          </a:p>
        </p:txBody>
      </p:sp>
      <p:sp>
        <p:nvSpPr>
          <p:cNvPr id="199683" name="内容占位符 2"/>
          <p:cNvSpPr>
            <a:spLocks noGrp="1" noChangeArrowheads="1"/>
          </p:cNvSpPr>
          <p:nvPr>
            <p:ph idx="1"/>
          </p:nvPr>
        </p:nvSpPr>
        <p:spPr>
          <a:xfrm>
            <a:off x="609600" y="1295400"/>
            <a:ext cx="10972800" cy="4525963"/>
          </a:xfrm>
        </p:spPr>
        <p:txBody>
          <a:bodyPr/>
          <a:lstStyle/>
          <a:p>
            <a:r>
              <a:rPr lang="en-US" altLang="zh-CN" sz="2000"/>
              <a:t>[1] Breiman, L., Friedman, J. Olshen, R. and Stone C. Classification and Regression Trees, Wadsworth, 1984.</a:t>
            </a:r>
            <a:endParaRPr lang="en-US" altLang="zh-CN" sz="2000"/>
          </a:p>
          <a:p>
            <a:r>
              <a:rPr lang="en-US" altLang="zh-CN" sz="2000"/>
              <a:t>[2] J. Ross Quinlan. Induction of decision trees. Machine Learnin, 1(1): 81-106, 1986.</a:t>
            </a:r>
            <a:endParaRPr lang="en-US" altLang="zh-CN" sz="2000"/>
          </a:p>
          <a:p>
            <a:r>
              <a:rPr lang="en-US" altLang="zh-CN" sz="2000"/>
              <a:t>[3] J. Ross Quinlan. Learning efficient classification procedures and their application to chess end games. 1993.</a:t>
            </a:r>
            <a:endParaRPr lang="en-US" altLang="zh-CN" sz="2000"/>
          </a:p>
          <a:p>
            <a:r>
              <a:rPr lang="en-US" altLang="zh-CN" sz="2000"/>
              <a:t>[4] J. Ross Quinlan. C4.5: Programs for Machine Learning. Morgan Kaufmann, San Francisco, CA, 1993.</a:t>
            </a:r>
            <a:endParaRPr lang="en-US" altLang="zh-CN" sz="2000"/>
          </a:p>
          <a:p>
            <a:endParaRPr lang="en-US" altLang="zh-CN" sz="2000"/>
          </a:p>
          <a:p>
            <a:endParaRPr lang="en-US" altLang="zh-CN" sz="2000"/>
          </a:p>
          <a:p>
            <a:endParaRPr lang="en-US" altLang="zh-CN" sz="2000"/>
          </a:p>
          <a:p>
            <a:r>
              <a:rPr lang="en-US" altLang="zh-CN" sz="2000"/>
              <a:t>[1] Rish, Irina. An empirical study of the naive Bayes classifier. IJCAI Workshop on Empirical Methods in Artificial Intelligence, 2001.</a:t>
            </a:r>
            <a:endParaRPr lang="zh-CN" altLang="en-US" sz="2000"/>
          </a:p>
        </p:txBody>
      </p:sp>
      <p:sp>
        <p:nvSpPr>
          <p:cNvPr id="4" name="标题 1"/>
          <p:cNvSpPr txBox="1"/>
          <p:nvPr/>
        </p:nvSpPr>
        <p:spPr bwMode="auto">
          <a:xfrm>
            <a:off x="609600" y="3733800"/>
            <a:ext cx="10972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9pPr>
          </a:lstStyle>
          <a:p>
            <a:pPr>
              <a:defRPr/>
            </a:pPr>
            <a:r>
              <a:rPr lang="zh-CN" altLang="en-US" kern="0" dirty="0"/>
              <a:t>贝叶斯分类</a:t>
            </a:r>
            <a:endParaRPr lang="zh-CN" altLang="en-US" kern="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6" name="标题 1"/>
          <p:cNvSpPr>
            <a:spLocks noGrp="1" noChangeArrowheads="1"/>
          </p:cNvSpPr>
          <p:nvPr>
            <p:ph type="title"/>
          </p:nvPr>
        </p:nvSpPr>
        <p:spPr/>
        <p:txBody>
          <a:bodyPr/>
          <a:lstStyle/>
          <a:p>
            <a:r>
              <a:rPr lang="zh-CN" altLang="en-US"/>
              <a:t>数据降维（主成分分析</a:t>
            </a:r>
            <a:r>
              <a:rPr lang="en-US" altLang="zh-CN"/>
              <a:t>PCA</a:t>
            </a:r>
            <a:r>
              <a:rPr lang="zh-CN" altLang="en-US"/>
              <a:t>）</a:t>
            </a:r>
            <a:endParaRPr lang="zh-CN" altLang="en-US"/>
          </a:p>
        </p:txBody>
      </p:sp>
      <p:sp>
        <p:nvSpPr>
          <p:cNvPr id="200707" name="内容占位符 2"/>
          <p:cNvSpPr>
            <a:spLocks noGrp="1" noChangeArrowheads="1"/>
          </p:cNvSpPr>
          <p:nvPr>
            <p:ph idx="1"/>
          </p:nvPr>
        </p:nvSpPr>
        <p:spPr/>
        <p:txBody>
          <a:bodyPr/>
          <a:lstStyle/>
          <a:p>
            <a:r>
              <a:rPr lang="en-US" altLang="zh-CN" sz="2400"/>
              <a:t>[1] Pearson, K. On Lines and Planes of Closest Fit to Systems of Points in Space. Philosophical Magazine. 2 (11): 559–572. 1901.</a:t>
            </a:r>
            <a:endParaRPr lang="en-US" altLang="zh-CN" sz="2400"/>
          </a:p>
          <a:p>
            <a:r>
              <a:rPr lang="en-US" altLang="zh-CN" sz="2400"/>
              <a:t>[2] Ian T. Jolliffe. Principal Component Analysis. Springer Verlag, New York, 1986.</a:t>
            </a:r>
            <a:endParaRPr lang="en-US" altLang="zh-CN" sz="2400"/>
          </a:p>
          <a:p>
            <a:r>
              <a:rPr lang="en-US" altLang="zh-CN" sz="2400"/>
              <a:t>[3] Scholkopf, B.,Smola,A.,Mulller,K.-P. Nonlinear component analysis as a kernel eigenvalue problem. Neural Computation, 10(5), 1299-1319, 1998.</a:t>
            </a:r>
            <a:endParaRPr lang="en-US" altLang="zh-CN" sz="2400"/>
          </a:p>
          <a:p>
            <a:r>
              <a:rPr lang="en-US" altLang="zh-CN" sz="2400"/>
              <a:t>[4] Sebastian Mika,Bernhard Scholkopf,Alexander J Smola,Klausrobert Muller,Matthias Scholz Gun. Kernel PCA and de-noising in feature spaces. neural information processing systems, 1999.</a:t>
            </a:r>
            <a:endParaRPr lang="en-US" altLang="zh-CN" sz="2400"/>
          </a:p>
          <a:p>
            <a:endParaRPr lang="zh-CN" altLang="en-US" sz="24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1730" name="标题 1"/>
          <p:cNvSpPr>
            <a:spLocks noGrp="1" noChangeArrowheads="1"/>
          </p:cNvSpPr>
          <p:nvPr>
            <p:ph type="title"/>
          </p:nvPr>
        </p:nvSpPr>
        <p:spPr/>
        <p:txBody>
          <a:bodyPr/>
          <a:lstStyle/>
          <a:p>
            <a:r>
              <a:rPr lang="en-US" altLang="zh-CN"/>
              <a:t>Logistics</a:t>
            </a:r>
            <a:r>
              <a:rPr lang="zh-CN" altLang="en-US"/>
              <a:t>回归</a:t>
            </a:r>
            <a:endParaRPr lang="zh-CN" altLang="en-US"/>
          </a:p>
        </p:txBody>
      </p:sp>
      <p:sp>
        <p:nvSpPr>
          <p:cNvPr id="201731" name="内容占位符 2"/>
          <p:cNvSpPr>
            <a:spLocks noGrp="1" noChangeArrowheads="1"/>
          </p:cNvSpPr>
          <p:nvPr>
            <p:ph idx="1"/>
          </p:nvPr>
        </p:nvSpPr>
        <p:spPr/>
        <p:txBody>
          <a:bodyPr/>
          <a:lstStyle/>
          <a:p>
            <a:pPr marL="0" indent="0">
              <a:buFontTx/>
              <a:buNone/>
            </a:pPr>
            <a:r>
              <a:rPr lang="en-US" altLang="zh-CN" sz="2000"/>
              <a:t>[1] Cox, DR. The regression analysis of binary sequences (with discussion). J Roy Stat Soc B. 20 (2): 215–242, 1958.</a:t>
            </a:r>
            <a:endParaRPr lang="en-US" altLang="zh-CN" sz="2000"/>
          </a:p>
          <a:p>
            <a:pPr marL="0" indent="0">
              <a:buFontTx/>
              <a:buNone/>
            </a:pPr>
            <a:r>
              <a:rPr lang="en-US" altLang="zh-CN" sz="2000"/>
              <a:t>[2] David W Hosmer, Stanley Lemeshow. Applied logistic regression. Technometrics. 2000.</a:t>
            </a:r>
            <a:endParaRPr lang="en-US" altLang="zh-CN" sz="2000"/>
          </a:p>
          <a:p>
            <a:pPr marL="0" indent="0">
              <a:buFontTx/>
              <a:buNone/>
            </a:pPr>
            <a:r>
              <a:rPr lang="en-US" altLang="zh-CN" sz="2000"/>
              <a:t>[3] Thomas P. Minka. A comparison of numerical optimizers for logistic regression, 2003.</a:t>
            </a:r>
            <a:endParaRPr lang="en-US" altLang="zh-CN" sz="2000"/>
          </a:p>
          <a:p>
            <a:pPr marL="0" indent="0">
              <a:buFontTx/>
              <a:buNone/>
            </a:pPr>
            <a:r>
              <a:rPr lang="en-US" altLang="zh-CN" sz="2000"/>
              <a:t>[4] Kwangmoo Koh, Seung-Jean Kim, and Stephen Boyd. An interior-point method for large scale l1-regularized logistic regression. Journal of Machine Learning Research, 8:1519-1555, 2007.</a:t>
            </a:r>
            <a:endParaRPr lang="en-US" altLang="zh-CN" sz="2000"/>
          </a:p>
          <a:p>
            <a:pPr marL="0" indent="0">
              <a:buFontTx/>
              <a:buNone/>
            </a:pPr>
            <a:r>
              <a:rPr lang="en-US" altLang="zh-CN" sz="2000"/>
              <a:t>[5] Chih-Jen Lin, Ruby C.Weng, S.Sathiya Keerthi. Trust Region Newton Method for Large-Scale Logistic Regrression. Journal of Machine Learning Research,9, 627-650, 2008.</a:t>
            </a:r>
            <a:endParaRPr lang="en-US" altLang="zh-CN" sz="2000"/>
          </a:p>
          <a:p>
            <a:pPr marL="0" indent="0">
              <a:buFontTx/>
              <a:buNone/>
            </a:pPr>
            <a:r>
              <a:rPr lang="en-US" altLang="zh-CN" sz="2000"/>
              <a:t>[6] Rong-En Fan, Kai-Wei Chang, Cho-Jui Hsieh, Xiang-Rui Wang, Chih-Jen Lin. LIBLINEAR: A Library for Large Linear Classification. Journal of Machine Learning Research, 9, 1871-1874, 2008.</a:t>
            </a:r>
            <a:endParaRPr lang="en-US" altLang="zh-CN" sz="2000"/>
          </a:p>
          <a:p>
            <a:pPr marL="0" indent="0">
              <a:buFontTx/>
              <a:buNone/>
            </a:pPr>
            <a:endParaRPr lang="zh-CN" alt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标题 1"/>
          <p:cNvSpPr>
            <a:spLocks noGrp="1" noChangeArrowheads="1"/>
          </p:cNvSpPr>
          <p:nvPr>
            <p:ph type="title"/>
          </p:nvPr>
        </p:nvSpPr>
        <p:spPr/>
        <p:txBody>
          <a:bodyPr/>
          <a:lstStyle/>
          <a:p>
            <a:r>
              <a:rPr lang="zh-CN" altLang="en-US" dirty="0"/>
              <a:t>机器学习</a:t>
            </a:r>
            <a:endParaRPr lang="zh-CN" altLang="en-US" dirty="0"/>
          </a:p>
        </p:txBody>
      </p:sp>
      <p:sp>
        <p:nvSpPr>
          <p:cNvPr id="3" name="内容占位符 2"/>
          <p:cNvSpPr>
            <a:spLocks noGrp="1" noChangeArrowheads="1"/>
          </p:cNvSpPr>
          <p:nvPr>
            <p:ph sz="quarter" idx="1"/>
          </p:nvPr>
        </p:nvSpPr>
        <p:spPr>
          <a:xfrm>
            <a:off x="609600" y="1219200"/>
            <a:ext cx="10972800" cy="4937125"/>
          </a:xfrm>
        </p:spPr>
        <p:txBody>
          <a:bodyPr/>
          <a:lstStyle/>
          <a:p>
            <a:r>
              <a:rPr lang="zh-CN" altLang="zh-CN" dirty="0"/>
              <a:t>一个对大量数据进行分析（如回归或聚类），得出具有普适性的复杂函数的过程，需经历数据预处理、特征提取、训练模型等几个阶段，其中的监督学习、无监督学习、增强学习是几种主要的学习形式。模型训练过程中往往需要有大量数据作为基础</a:t>
            </a:r>
            <a:r>
              <a:rPr lang="zh-CN" altLang="en-US" dirty="0"/>
              <a:t>（</a:t>
            </a:r>
            <a:r>
              <a:rPr lang="zh-CN" altLang="zh-CN" dirty="0"/>
              <a:t>常伴随着特征提取</a:t>
            </a:r>
            <a:r>
              <a:rPr lang="zh-CN" altLang="en-US" dirty="0"/>
              <a:t>）</a:t>
            </a:r>
            <a:endParaRPr lang="en-US" altLang="zh-CN" dirty="0"/>
          </a:p>
          <a:p>
            <a:endParaRPr lang="en-US" altLang="zh-CN" dirty="0"/>
          </a:p>
          <a:p>
            <a:endParaRPr lang="en-US" altLang="zh-CN" dirty="0"/>
          </a:p>
          <a:p>
            <a:endParaRPr lang="en-US" altLang="zh-CN" dirty="0"/>
          </a:p>
          <a:p>
            <a:r>
              <a:rPr lang="zh-CN" altLang="en-US" dirty="0"/>
              <a:t>浅层学习（</a:t>
            </a:r>
            <a:r>
              <a:rPr lang="en-US" altLang="zh-CN" dirty="0"/>
              <a:t>Shallow Learning</a:t>
            </a:r>
            <a:r>
              <a:rPr lang="zh-CN" altLang="en-US" dirty="0"/>
              <a:t>）：不涉及特征学习，其特征主要靠人工经验或特征转换方法来抽取。</a:t>
            </a:r>
            <a:endParaRPr lang="zh-CN" altLang="en-US" dirty="0"/>
          </a:p>
        </p:txBody>
      </p:sp>
      <p:pic>
        <p:nvPicPr>
          <p:cNvPr id="20484" name="图片 3" descr="屏幕剪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100" y="3703665"/>
            <a:ext cx="105918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4" name="标题 1"/>
          <p:cNvSpPr>
            <a:spLocks noGrp="1" noChangeArrowheads="1"/>
          </p:cNvSpPr>
          <p:nvPr>
            <p:ph type="title"/>
          </p:nvPr>
        </p:nvSpPr>
        <p:spPr/>
        <p:txBody>
          <a:bodyPr/>
          <a:lstStyle/>
          <a:p>
            <a:r>
              <a:rPr lang="zh-CN" altLang="en-US"/>
              <a:t>支持向量机</a:t>
            </a:r>
            <a:r>
              <a:rPr lang="en-US" altLang="zh-CN"/>
              <a:t>SVM</a:t>
            </a:r>
            <a:endParaRPr lang="zh-CN" altLang="en-US"/>
          </a:p>
        </p:txBody>
      </p:sp>
      <p:sp>
        <p:nvSpPr>
          <p:cNvPr id="202755" name="内容占位符 2"/>
          <p:cNvSpPr>
            <a:spLocks noGrp="1" noChangeArrowheads="1"/>
          </p:cNvSpPr>
          <p:nvPr>
            <p:ph idx="1"/>
          </p:nvPr>
        </p:nvSpPr>
        <p:spPr>
          <a:xfrm>
            <a:off x="228600" y="1219200"/>
            <a:ext cx="11658600" cy="5181600"/>
          </a:xfrm>
        </p:spPr>
        <p:txBody>
          <a:bodyPr/>
          <a:lstStyle/>
          <a:p>
            <a:pPr marL="0" indent="0">
              <a:buFontTx/>
              <a:buNone/>
            </a:pPr>
            <a:r>
              <a:rPr lang="en-US" altLang="zh-CN" sz="2000"/>
              <a:t>[1] B.E.Boser, I.Guyon, and V. Vapni. A training algorithm for optimal margin classifiers. In Proceedings of the Fifth Annual Workshop on Computational Learning Theory, pages 144-152. ACM Press, 1992.</a:t>
            </a:r>
            <a:endParaRPr lang="en-US" altLang="zh-CN" sz="2000"/>
          </a:p>
          <a:p>
            <a:pPr marL="0" indent="0">
              <a:buFontTx/>
              <a:buNone/>
            </a:pPr>
            <a:r>
              <a:rPr lang="en-US" altLang="zh-CN" sz="2000"/>
              <a:t>[2] Cortes, C. and Vapnik, V. Support vector networks. Machine Learning, 20, 273-297, 1995.</a:t>
            </a:r>
            <a:endParaRPr lang="en-US" altLang="zh-CN" sz="2000"/>
          </a:p>
          <a:p>
            <a:pPr marL="0" indent="0">
              <a:buFontTx/>
              <a:buNone/>
            </a:pPr>
            <a:r>
              <a:rPr lang="en-US" altLang="zh-CN" sz="2000"/>
              <a:t>[3] Bernhard Scholkopf, Christopher J. C. Burges, and Valdimir Vapnik. Extracting support data for a given task. 1995.</a:t>
            </a:r>
            <a:endParaRPr lang="en-US" altLang="zh-CN" sz="2000"/>
          </a:p>
          <a:p>
            <a:pPr marL="0" indent="0">
              <a:buFontTx/>
              <a:buNone/>
            </a:pPr>
            <a:r>
              <a:rPr lang="en-US" altLang="zh-CN" sz="2000"/>
              <a:t>[4] Burges JC. A tutorial on support vector machines for pattern recognition. Bell Laboratories, Lucent Technologies, 1997.</a:t>
            </a:r>
            <a:endParaRPr lang="en-US" altLang="zh-CN" sz="2000"/>
          </a:p>
          <a:p>
            <a:pPr marL="0" indent="0">
              <a:buFontTx/>
              <a:buNone/>
            </a:pPr>
            <a:r>
              <a:rPr lang="en-US" altLang="zh-CN" sz="2000"/>
              <a:t>[5] Scholkopf, Christopher J. C. Burges, and Alexander J. Smola, editor. Advances in Kernel Methods - Support Vector Learning, Cambridge, MA, MIT Press. 1998.</a:t>
            </a:r>
            <a:endParaRPr lang="en-US" altLang="zh-CN" sz="2000"/>
          </a:p>
          <a:p>
            <a:pPr marL="0" indent="0">
              <a:buFontTx/>
              <a:buNone/>
            </a:pPr>
            <a:r>
              <a:rPr lang="en-US" altLang="zh-CN" sz="2000"/>
              <a:t>[6] John C. Platt. Fast training of support vector machines using sequential minimal optimization. 1998.</a:t>
            </a:r>
            <a:endParaRPr lang="en-US" altLang="zh-CN" sz="2000"/>
          </a:p>
          <a:p>
            <a:pPr marL="0" indent="0">
              <a:buFontTx/>
              <a:buNone/>
            </a:pPr>
            <a:r>
              <a:rPr lang="en-US" altLang="zh-CN" sz="2000"/>
              <a:t>[7] C.-C. Chang and C.-J. Lin. LIBSVM: a Library for Support Vector Machines. ACM TIST, 2:27:1-27:27, 2011.</a:t>
            </a:r>
            <a:endParaRPr lang="zh-CN" altLang="en-US" sz="200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3778" name="标题 1"/>
          <p:cNvSpPr>
            <a:spLocks noGrp="1" noChangeArrowheads="1"/>
          </p:cNvSpPr>
          <p:nvPr>
            <p:ph type="title"/>
          </p:nvPr>
        </p:nvSpPr>
        <p:spPr/>
        <p:txBody>
          <a:bodyPr/>
          <a:lstStyle/>
          <a:p>
            <a:r>
              <a:rPr lang="zh-CN" altLang="en-US"/>
              <a:t>聚类</a:t>
            </a:r>
            <a:endParaRPr lang="zh-CN" altLang="en-US"/>
          </a:p>
        </p:txBody>
      </p:sp>
      <p:sp>
        <p:nvSpPr>
          <p:cNvPr id="203779" name="内容占位符 2"/>
          <p:cNvSpPr>
            <a:spLocks noGrp="1" noChangeArrowheads="1"/>
          </p:cNvSpPr>
          <p:nvPr>
            <p:ph idx="1"/>
          </p:nvPr>
        </p:nvSpPr>
        <p:spPr>
          <a:xfrm>
            <a:off x="152400" y="1600200"/>
            <a:ext cx="11430000" cy="4525963"/>
          </a:xfrm>
        </p:spPr>
        <p:txBody>
          <a:bodyPr/>
          <a:lstStyle/>
          <a:p>
            <a:pPr marL="0" indent="0">
              <a:buFontTx/>
              <a:buNone/>
            </a:pPr>
            <a:r>
              <a:rPr lang="en-US" altLang="zh-CN" sz="2000"/>
              <a:t>[1] Dan Pelleg, Andrew W Moore. X-means: Extending K-means with Efficient Estimation of the Number of Clusters. In ICML (Vol. 1), 2000.</a:t>
            </a:r>
            <a:endParaRPr lang="en-US" altLang="zh-CN" sz="2000"/>
          </a:p>
          <a:p>
            <a:pPr marL="0" indent="0">
              <a:buFontTx/>
              <a:buNone/>
            </a:pPr>
            <a:r>
              <a:rPr lang="en-US" altLang="zh-CN" sz="2000"/>
              <a:t>[2] Greg Hamerly, Charles Elkan. Learning the k in k-means. Advances in neural information processing systems, 2004.</a:t>
            </a:r>
            <a:endParaRPr lang="en-US" altLang="zh-CN" sz="2000"/>
          </a:p>
          <a:p>
            <a:pPr marL="0" indent="0">
              <a:buFontTx/>
              <a:buNone/>
            </a:pPr>
            <a:r>
              <a:rPr lang="en-US" altLang="zh-CN" sz="2000"/>
              <a:t>[3] M Emre Celebi, Hassan A Kingravi, Patricio A Vela. A comparative study of efficient initialization methods for the k-means clustering algorithm. Expert Systems With Applications, 2013.</a:t>
            </a:r>
            <a:endParaRPr lang="en-US" altLang="zh-CN" sz="2000"/>
          </a:p>
          <a:p>
            <a:pPr marL="0" indent="0">
              <a:buFontTx/>
              <a:buNone/>
            </a:pPr>
            <a:r>
              <a:rPr lang="en-US" altLang="zh-CN" sz="2000"/>
              <a:t>[4] Andrew Y Ng, Michael I Jordan, Yair Weiss. On Spectral Clustering: Analysis and an algorithm. neural information processing systems, 2002.</a:t>
            </a:r>
            <a:endParaRPr lang="en-US" altLang="zh-CN" sz="2000"/>
          </a:p>
          <a:p>
            <a:pPr marL="0" indent="0">
              <a:buFontTx/>
              <a:buNone/>
            </a:pPr>
            <a:r>
              <a:rPr lang="en-US" altLang="zh-CN" sz="2000"/>
              <a:t>[5] Ulrike Von Luxburg. A tutorial on spectral clustering. Statistics and Computing, 2007.</a:t>
            </a:r>
            <a:endParaRPr lang="en-US" altLang="zh-CN" sz="2000"/>
          </a:p>
          <a:p>
            <a:pPr marL="0" indent="0">
              <a:buFontTx/>
              <a:buNone/>
            </a:pPr>
            <a:r>
              <a:rPr lang="en-US" altLang="zh-CN" sz="2000"/>
              <a:t>[6] Dorin Comaniciu, Peter Meer. Mean shift: a robust approach toward feature space analysis. IEEE Transactions on Pattern Analysis and Machine Intelligence, 2002</a:t>
            </a:r>
            <a:endParaRPr lang="en-US" altLang="zh-CN" sz="2000"/>
          </a:p>
          <a:p>
            <a:pPr marL="0" indent="0">
              <a:buFontTx/>
              <a:buNone/>
            </a:pPr>
            <a:endParaRPr lang="zh-CN" altLang="en-US" sz="20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2" name="标题 1"/>
          <p:cNvSpPr>
            <a:spLocks noGrp="1" noChangeArrowheads="1"/>
          </p:cNvSpPr>
          <p:nvPr>
            <p:ph type="title"/>
          </p:nvPr>
        </p:nvSpPr>
        <p:spPr/>
        <p:txBody>
          <a:bodyPr/>
          <a:lstStyle/>
          <a:p>
            <a:r>
              <a:rPr lang="en-US" altLang="zh-CN"/>
              <a:t>Bagging</a:t>
            </a:r>
            <a:r>
              <a:rPr lang="zh-CN" altLang="en-US"/>
              <a:t>与随机森林</a:t>
            </a:r>
            <a:endParaRPr lang="zh-CN" altLang="en-US"/>
          </a:p>
        </p:txBody>
      </p:sp>
      <p:sp>
        <p:nvSpPr>
          <p:cNvPr id="204803" name="内容占位符 2"/>
          <p:cNvSpPr>
            <a:spLocks noGrp="1" noChangeArrowheads="1"/>
          </p:cNvSpPr>
          <p:nvPr>
            <p:ph idx="1"/>
          </p:nvPr>
        </p:nvSpPr>
        <p:spPr/>
        <p:txBody>
          <a:bodyPr/>
          <a:lstStyle/>
          <a:p>
            <a:pPr marL="0" indent="0">
              <a:buFontTx/>
              <a:buNone/>
            </a:pPr>
            <a:r>
              <a:rPr lang="en-US" altLang="zh-CN"/>
              <a:t>[1] Breiman, Leo. Random Forests. Machine Learning 45 (1), 5-32, 2001.</a:t>
            </a:r>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标题 1"/>
          <p:cNvSpPr>
            <a:spLocks noGrp="1" noChangeArrowheads="1"/>
          </p:cNvSpPr>
          <p:nvPr>
            <p:ph type="title"/>
          </p:nvPr>
        </p:nvSpPr>
        <p:spPr/>
        <p:txBody>
          <a:bodyPr/>
          <a:lstStyle/>
          <a:p>
            <a:r>
              <a:rPr lang="en-US" altLang="zh-CN"/>
              <a:t>Boosting</a:t>
            </a:r>
            <a:r>
              <a:rPr lang="zh-CN" altLang="en-US"/>
              <a:t>算法</a:t>
            </a:r>
            <a:endParaRPr lang="zh-CN" altLang="en-US"/>
          </a:p>
        </p:txBody>
      </p:sp>
      <p:sp>
        <p:nvSpPr>
          <p:cNvPr id="205827" name="内容占位符 2"/>
          <p:cNvSpPr>
            <a:spLocks noGrp="1" noChangeArrowheads="1"/>
          </p:cNvSpPr>
          <p:nvPr>
            <p:ph idx="1"/>
          </p:nvPr>
        </p:nvSpPr>
        <p:spPr>
          <a:xfrm>
            <a:off x="152400" y="1165225"/>
            <a:ext cx="11887200" cy="4525963"/>
          </a:xfrm>
        </p:spPr>
        <p:txBody>
          <a:bodyPr/>
          <a:lstStyle/>
          <a:p>
            <a:pPr marL="0" indent="0">
              <a:buFontTx/>
              <a:buNone/>
            </a:pPr>
            <a:r>
              <a:rPr lang="en-US" altLang="zh-CN" sz="2000"/>
              <a:t>[1] Freund, Y. Boosting a weak learning algorithm by majority. Information and Computation, 1995.</a:t>
            </a:r>
            <a:endParaRPr lang="en-US" altLang="zh-CN" sz="2000"/>
          </a:p>
          <a:p>
            <a:pPr marL="0" indent="0">
              <a:buFontTx/>
              <a:buNone/>
            </a:pPr>
            <a:r>
              <a:rPr lang="en-US" altLang="zh-CN" sz="2000"/>
              <a:t>[2] Yoav Freund, Robert E Schapire. A decision-theoretic generalization of on-line learning and an application to boosting. computational learning theory. 1995.</a:t>
            </a:r>
            <a:endParaRPr lang="en-US" altLang="zh-CN" sz="2000"/>
          </a:p>
          <a:p>
            <a:pPr marL="0" indent="0">
              <a:buFontTx/>
              <a:buNone/>
            </a:pPr>
            <a:r>
              <a:rPr lang="en-US" altLang="zh-CN" sz="2000"/>
              <a:t>[3] Freund, Y. An adaptive version of the boost by majority algorithm. In Proceedings of the Twelfth Annual Conference on Computational Learning Theory, 1999.</a:t>
            </a:r>
            <a:endParaRPr lang="en-US" altLang="zh-CN" sz="2000"/>
          </a:p>
          <a:p>
            <a:pPr marL="0" indent="0">
              <a:buFontTx/>
              <a:buNone/>
            </a:pPr>
            <a:r>
              <a:rPr lang="en-US" altLang="zh-CN" sz="2000"/>
              <a:t>[4] R.Schapire. The boosting approach to machine learning: An overview. In MSRI Workshop on Nonlinear Estimation and Classification, Berkeley, CA, 2001.</a:t>
            </a:r>
            <a:endParaRPr lang="en-US" altLang="zh-CN" sz="2000"/>
          </a:p>
          <a:p>
            <a:pPr marL="0" indent="0">
              <a:buFontTx/>
              <a:buNone/>
            </a:pPr>
            <a:r>
              <a:rPr lang="en-US" altLang="zh-CN" sz="2000"/>
              <a:t>[5] Freund Y, Schapire RE. A short introduction to boosting. Journal of Japanese Society for Artificial Intelligence, 14(5):771-780. 1999.</a:t>
            </a:r>
            <a:endParaRPr lang="en-US" altLang="zh-CN" sz="2000"/>
          </a:p>
          <a:p>
            <a:pPr marL="0" indent="0">
              <a:buFontTx/>
              <a:buNone/>
            </a:pPr>
            <a:r>
              <a:rPr lang="en-US" altLang="zh-CN" sz="2000"/>
              <a:t>[6] Jerome Friedman, Trevor Hastie and Robert Tibshirani. Additive logistic regression: a statistical view of boosting. Annals of Statistics 28(2), 337–407. 2000.</a:t>
            </a:r>
            <a:endParaRPr lang="en-US" altLang="zh-CN" sz="2000"/>
          </a:p>
          <a:p>
            <a:pPr marL="0" indent="0">
              <a:buFontTx/>
              <a:buNone/>
            </a:pPr>
            <a:r>
              <a:rPr lang="en-US" altLang="zh-CN" sz="2000"/>
              <a:t>[7] Jerome H Friedman. Greedy function approximation: A gradient boosting machine. Annals of Statistics, 2001.</a:t>
            </a:r>
            <a:endParaRPr lang="en-US" altLang="zh-CN" sz="2000"/>
          </a:p>
          <a:p>
            <a:pPr marL="0" indent="0">
              <a:buFontTx/>
              <a:buNone/>
            </a:pPr>
            <a:r>
              <a:rPr lang="en-US" altLang="zh-CN" sz="2000"/>
              <a:t>[8] Tianqi Chen, Carlos Guestrin. XGBoost: A Scalable Tree Boosting System.  knowledge discovery and data mining, 2016.</a:t>
            </a:r>
            <a:endParaRPr lang="en-US" altLang="zh-CN" sz="2000"/>
          </a:p>
          <a:p>
            <a:pPr marL="0" indent="0">
              <a:buFontTx/>
              <a:buNone/>
            </a:pPr>
            <a:r>
              <a:rPr lang="en-US" altLang="zh-CN" sz="2000"/>
              <a:t>[9] Guolin Ke, Qi Meng, Thomas Finley, Taifeng Wang, Wei Chen, Weidong Ma,  Qiwei Ye, Tieyan Liu. LightGBM: A Highly Efficient Gradient Boosting Decision Tree. neural information processing systems, 2017.</a:t>
            </a:r>
            <a:endParaRPr lang="zh-CN" altLang="en-US" sz="20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标题 1"/>
          <p:cNvSpPr>
            <a:spLocks noGrp="1" noChangeArrowheads="1"/>
          </p:cNvSpPr>
          <p:nvPr>
            <p:ph type="title"/>
          </p:nvPr>
        </p:nvSpPr>
        <p:spPr/>
        <p:txBody>
          <a:bodyPr/>
          <a:lstStyle/>
          <a:p>
            <a:r>
              <a:rPr lang="zh-CN" altLang="en-US"/>
              <a:t>概率图模型</a:t>
            </a:r>
            <a:r>
              <a:rPr lang="en-US" altLang="zh-CN"/>
              <a:t>——</a:t>
            </a:r>
            <a:r>
              <a:rPr lang="zh-CN" altLang="en-US"/>
              <a:t>贝叶斯网络</a:t>
            </a:r>
            <a:endParaRPr lang="zh-CN" altLang="en-US"/>
          </a:p>
        </p:txBody>
      </p:sp>
      <p:sp>
        <p:nvSpPr>
          <p:cNvPr id="206851" name="内容占位符 2"/>
          <p:cNvSpPr>
            <a:spLocks noGrp="1" noChangeArrowheads="1"/>
          </p:cNvSpPr>
          <p:nvPr>
            <p:ph idx="1"/>
          </p:nvPr>
        </p:nvSpPr>
        <p:spPr/>
        <p:txBody>
          <a:bodyPr/>
          <a:lstStyle/>
          <a:p>
            <a:pPr marL="0" indent="0">
              <a:buFontTx/>
              <a:buNone/>
            </a:pPr>
            <a:r>
              <a:rPr lang="en-US" altLang="zh-CN"/>
              <a:t>[1] Nir Friedman, Dan Geiger, Moises Goldszmidt. Bayesian Network Classifiers. Machine Learning.1997.</a:t>
            </a:r>
            <a:endParaRPr lang="zh-CN" alt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7874" name="标题 1"/>
          <p:cNvSpPr>
            <a:spLocks noGrp="1" noChangeArrowheads="1"/>
          </p:cNvSpPr>
          <p:nvPr>
            <p:ph type="title"/>
          </p:nvPr>
        </p:nvSpPr>
        <p:spPr/>
        <p:txBody>
          <a:bodyPr/>
          <a:lstStyle/>
          <a:p>
            <a:r>
              <a:rPr lang="zh-CN" altLang="en-US"/>
              <a:t>概率图模型</a:t>
            </a:r>
            <a:r>
              <a:rPr lang="en-US" altLang="zh-CN"/>
              <a:t>——</a:t>
            </a:r>
            <a:r>
              <a:rPr lang="zh-CN" altLang="en-US"/>
              <a:t>隐马模型</a:t>
            </a:r>
            <a:endParaRPr lang="zh-CN" altLang="en-US"/>
          </a:p>
        </p:txBody>
      </p:sp>
      <p:sp>
        <p:nvSpPr>
          <p:cNvPr id="207875" name="内容占位符 2"/>
          <p:cNvSpPr>
            <a:spLocks noGrp="1" noChangeArrowheads="1"/>
          </p:cNvSpPr>
          <p:nvPr>
            <p:ph idx="1"/>
          </p:nvPr>
        </p:nvSpPr>
        <p:spPr>
          <a:xfrm>
            <a:off x="152400" y="1600200"/>
            <a:ext cx="11887200" cy="4525963"/>
          </a:xfrm>
        </p:spPr>
        <p:txBody>
          <a:bodyPr/>
          <a:lstStyle/>
          <a:p>
            <a:pPr marL="0" indent="0">
              <a:buFontTx/>
              <a:buNone/>
            </a:pPr>
            <a:r>
              <a:rPr lang="en-US" altLang="zh-CN" sz="2000"/>
              <a:t>[1] Baum, L. E., Petrie, T. Statistical Inference for Probabilistic Functions of Finite State Markov Chains. The Annals of Mathematical Statistics. 37 (6): 1554–1563. 1966.</a:t>
            </a:r>
            <a:endParaRPr lang="en-US" altLang="zh-CN" sz="2000"/>
          </a:p>
          <a:p>
            <a:pPr marL="0" indent="0">
              <a:buFontTx/>
              <a:buNone/>
            </a:pPr>
            <a:r>
              <a:rPr lang="en-US" altLang="zh-CN" sz="2000"/>
              <a:t>[2] Baum, L. E., Eagon, J. A. An inequality with applications to statistical estimation for probabilistic functions of Markov processes and to a model for ecology. Bulletin of the American Mathematical Society. 73 (3): 360. 1967.</a:t>
            </a:r>
            <a:endParaRPr lang="en-US" altLang="zh-CN" sz="2000"/>
          </a:p>
          <a:p>
            <a:pPr marL="0" indent="0">
              <a:buFontTx/>
              <a:buNone/>
            </a:pPr>
            <a:r>
              <a:rPr lang="en-US" altLang="zh-CN" sz="2000"/>
              <a:t>[3] Baum, L. E., Petrie, T., Soules, G., Weiss, N. A Maximization Technique Occurring in the Statistical Analysis of Probabilistic Functions of Markov Chains. The Annals of Mathematical Statistics. 41: 164. 1970</a:t>
            </a:r>
            <a:endParaRPr lang="en-US" altLang="zh-CN" sz="2000"/>
          </a:p>
          <a:p>
            <a:pPr marL="0" indent="0">
              <a:buFontTx/>
              <a:buNone/>
            </a:pPr>
            <a:r>
              <a:rPr lang="en-US" altLang="zh-CN" sz="2000"/>
              <a:t>[4] Baum, L.E. An Inequality and Associated Maximization Technique in Statistical Estimation of Probabilistic Functions of a Markov Process. Inequalities. 3: 1–8. 1972.</a:t>
            </a:r>
            <a:endParaRPr lang="en-US" altLang="zh-CN" sz="2000"/>
          </a:p>
          <a:p>
            <a:pPr marL="0" indent="0">
              <a:buFontTx/>
              <a:buNone/>
            </a:pPr>
            <a:r>
              <a:rPr lang="en-US" altLang="zh-CN" sz="2000"/>
              <a:t>[5] Lawrence R. Rabiner. A tutorial on Hidden Markov Models and selected applications in speech recognition. Proceedings of the IEEE. 77 (2): 257–286. 1989.</a:t>
            </a:r>
            <a:endParaRPr lang="en-US" altLang="zh-CN" sz="2000"/>
          </a:p>
          <a:p>
            <a:pPr marL="0" indent="0">
              <a:buFontTx/>
              <a:buNone/>
            </a:pPr>
            <a:endParaRPr lang="zh-CN" altLang="en-US" sz="20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标题 1"/>
          <p:cNvSpPr>
            <a:spLocks noGrp="1" noChangeArrowheads="1"/>
          </p:cNvSpPr>
          <p:nvPr>
            <p:ph type="title"/>
          </p:nvPr>
        </p:nvSpPr>
        <p:spPr/>
        <p:txBody>
          <a:bodyPr/>
          <a:lstStyle/>
          <a:p>
            <a:r>
              <a:rPr lang="zh-CN" altLang="en-US"/>
              <a:t>概率图模型</a:t>
            </a:r>
            <a:r>
              <a:rPr lang="en-US" altLang="zh-CN"/>
              <a:t>——CRF</a:t>
            </a:r>
            <a:endParaRPr lang="zh-CN" altLang="en-US"/>
          </a:p>
        </p:txBody>
      </p:sp>
      <p:sp>
        <p:nvSpPr>
          <p:cNvPr id="3" name="内容占位符 2"/>
          <p:cNvSpPr>
            <a:spLocks noGrp="1"/>
          </p:cNvSpPr>
          <p:nvPr>
            <p:ph idx="1"/>
          </p:nvPr>
        </p:nvSpPr>
        <p:spPr/>
        <p:txBody>
          <a:bodyPr/>
          <a:lstStyle/>
          <a:p>
            <a:pPr marL="0" indent="0">
              <a:buFontTx/>
              <a:buNone/>
              <a:defRPr/>
            </a:pPr>
            <a:r>
              <a:rPr lang="en-US" altLang="zh-CN" dirty="0"/>
              <a:t>[1] Lafferty, J., McCallum, A., Pereira, F. Conditional random fields: Probabilistic models for segmenting and labeling sequence data. Proc. 18th International Conf. on Machine Learning. Morgan Kaufmann. pp. 282–289. 2001.</a:t>
            </a:r>
            <a:endParaRPr lang="en-US" altLang="zh-CN" dirty="0"/>
          </a:p>
          <a:p>
            <a:pPr>
              <a:defRPr/>
            </a:pPr>
            <a:endParaRPr lang="zh-CN" alt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9922" name="标题 1"/>
          <p:cNvSpPr>
            <a:spLocks noGrp="1" noChangeArrowheads="1"/>
          </p:cNvSpPr>
          <p:nvPr>
            <p:ph type="title"/>
          </p:nvPr>
        </p:nvSpPr>
        <p:spPr/>
        <p:txBody>
          <a:bodyPr/>
          <a:lstStyle/>
          <a:p>
            <a:r>
              <a:rPr lang="zh-CN" altLang="en-US"/>
              <a:t>人工神经网络</a:t>
            </a:r>
            <a:endParaRPr lang="zh-CN" altLang="en-US"/>
          </a:p>
        </p:txBody>
      </p:sp>
      <p:sp>
        <p:nvSpPr>
          <p:cNvPr id="209923" name="内容占位符 2"/>
          <p:cNvSpPr>
            <a:spLocks noGrp="1" noChangeArrowheads="1"/>
          </p:cNvSpPr>
          <p:nvPr>
            <p:ph idx="1"/>
          </p:nvPr>
        </p:nvSpPr>
        <p:spPr>
          <a:xfrm>
            <a:off x="190500" y="1066800"/>
            <a:ext cx="11811000" cy="4525963"/>
          </a:xfrm>
        </p:spPr>
        <p:txBody>
          <a:bodyPr/>
          <a:lstStyle/>
          <a:p>
            <a:pPr marL="0" indent="0">
              <a:buFontTx/>
              <a:buNone/>
            </a:pPr>
            <a:r>
              <a:rPr lang="en-US" altLang="zh-CN" sz="1600"/>
              <a:t>[1] Leshno, M., Lin, V. Y., Pinkus, A., and Schocken, S. Multilayer feedforward networks with a nonpolynomial activation function can approximate any function. Neural Networks, 6, 861-867, 1993.</a:t>
            </a:r>
            <a:endParaRPr lang="en-US" altLang="zh-CN" sz="1600"/>
          </a:p>
          <a:p>
            <a:pPr marL="0" indent="0">
              <a:buFontTx/>
              <a:buNone/>
            </a:pPr>
            <a:r>
              <a:rPr lang="en-US" altLang="zh-CN" sz="1600"/>
              <a:t>[2] Barron, A. E. Universal approximation bounds for superpositions of a sigmoid function. IEEE Transactions on Information Theory, 39, 930-945, 1993.</a:t>
            </a:r>
            <a:endParaRPr lang="en-US" altLang="zh-CN" sz="1600"/>
          </a:p>
          <a:p>
            <a:pPr marL="0" indent="0">
              <a:buFontTx/>
              <a:buNone/>
            </a:pPr>
            <a:r>
              <a:rPr lang="en-US" altLang="zh-CN" sz="1600"/>
              <a:t>[3] Raman Arora, Amitabh Basu, Poorya Mianjy, Anirbit Mukherjee. Understanding Deep Neural Networks with Rectified Linear Units. Electronic Colloquium on Computational Complexity. 2016.</a:t>
            </a:r>
            <a:endParaRPr lang="en-US" altLang="zh-CN" sz="1600"/>
          </a:p>
          <a:p>
            <a:pPr marL="0" indent="0">
              <a:buFontTx/>
              <a:buNone/>
            </a:pPr>
            <a:r>
              <a:rPr lang="en-US" altLang="zh-CN" sz="1600"/>
              <a:t>[4] Xavier Glorot, Yoshua Bengio. Understanding the difficulty of training deep feedforward neural networks. Journal of Machine Learning Research. 2010.</a:t>
            </a:r>
            <a:endParaRPr lang="en-US" altLang="zh-CN" sz="1600"/>
          </a:p>
          <a:p>
            <a:pPr marL="0" indent="0">
              <a:buFontTx/>
              <a:buNone/>
            </a:pPr>
            <a:r>
              <a:rPr lang="en-US" altLang="zh-CN" sz="1600"/>
              <a:t>[5] M. Riedmiller and H. Braun, A Direct Adaptive Method for Faster Backpropagation Learning: The RPROP Algorithm, Proc. ICNN, San Francisco (1993).</a:t>
            </a:r>
            <a:endParaRPr lang="en-US" altLang="zh-CN" sz="1600"/>
          </a:p>
          <a:p>
            <a:pPr marL="0" indent="0">
              <a:buFontTx/>
              <a:buNone/>
            </a:pPr>
            <a:r>
              <a:rPr lang="en-US" altLang="zh-CN" sz="1600"/>
              <a:t>[6] Choromanska A, Henaff M, Mathieu M, Ben ArousG, Le Cun Y. The loss surfaces of multilayer networks. arXiv:1412.0233. 2014.</a:t>
            </a:r>
            <a:endParaRPr lang="en-US" altLang="zh-CN" sz="1600"/>
          </a:p>
          <a:p>
            <a:pPr marL="0" indent="0">
              <a:buFontTx/>
              <a:buNone/>
            </a:pPr>
            <a:r>
              <a:rPr lang="en-US" altLang="zh-CN" sz="1600"/>
              <a:t>[7] Gori, M, Tesi, A. On the problem of local minima in backpropagation. IEEE Transcations on Pattern Analysis and Machine Intelligence, 14(1), 76-86. 1992.</a:t>
            </a:r>
            <a:endParaRPr lang="en-US" altLang="zh-CN" sz="1600"/>
          </a:p>
          <a:p>
            <a:pPr marL="0" indent="0">
              <a:buFontTx/>
              <a:buNone/>
            </a:pPr>
            <a:r>
              <a:rPr lang="en-US" altLang="zh-CN" sz="1600"/>
              <a:t>[8] Saxe, A. M., McClelland, J. L., Ganguli, S. Exact solutions to the nonlinear dynamics of learning in deep linear neural networks. ICLR. 2013.</a:t>
            </a:r>
            <a:endParaRPr lang="en-US" altLang="zh-CN" sz="1600"/>
          </a:p>
          <a:p>
            <a:pPr marL="0" indent="0">
              <a:buFontTx/>
              <a:buNone/>
            </a:pPr>
            <a:r>
              <a:rPr lang="en-US" altLang="zh-CN" sz="1600"/>
              <a:t>[9] Dauphin, Y., Pascanu, R., Gulcehre, C., Cho, K., Ganguli, S., Bengio, Y. 2014. Identifying and attacking the saddle point problem in high-dimensional non-convex optimization. NIPS 2014. </a:t>
            </a:r>
            <a:endParaRPr lang="en-US" altLang="zh-CN" sz="1600"/>
          </a:p>
          <a:p>
            <a:pPr marL="0" indent="0">
              <a:buFontTx/>
              <a:buNone/>
            </a:pPr>
            <a:r>
              <a:rPr lang="en-US" altLang="zh-CN" sz="1600"/>
              <a:t>[10] Goodfellow, I. J., Vinyals, O., Saxe, A. M. Qualitatively characterizing neural network optimization problems. International Conference on Learning Representations. 2015.</a:t>
            </a:r>
            <a:endParaRPr lang="zh-CN" altLang="en-US" sz="16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标题 1"/>
          <p:cNvSpPr>
            <a:spLocks noGrp="1" noChangeArrowheads="1"/>
          </p:cNvSpPr>
          <p:nvPr>
            <p:ph type="title"/>
          </p:nvPr>
        </p:nvSpPr>
        <p:spPr/>
        <p:txBody>
          <a:bodyPr/>
          <a:lstStyle/>
          <a:p>
            <a:r>
              <a:rPr lang="en-US" altLang="zh-CN"/>
              <a:t>CNN</a:t>
            </a:r>
            <a:endParaRPr lang="zh-CN" altLang="en-US"/>
          </a:p>
        </p:txBody>
      </p:sp>
      <p:sp>
        <p:nvSpPr>
          <p:cNvPr id="210947" name="内容占位符 2"/>
          <p:cNvSpPr>
            <a:spLocks noGrp="1" noChangeArrowheads="1"/>
          </p:cNvSpPr>
          <p:nvPr>
            <p:ph idx="1"/>
          </p:nvPr>
        </p:nvSpPr>
        <p:spPr>
          <a:xfrm>
            <a:off x="211138" y="1165225"/>
            <a:ext cx="11963400" cy="4525963"/>
          </a:xfrm>
        </p:spPr>
        <p:txBody>
          <a:bodyPr/>
          <a:lstStyle/>
          <a:p>
            <a:pPr marL="0" indent="0">
              <a:buFontTx/>
              <a:buNone/>
            </a:pPr>
            <a:r>
              <a:rPr lang="en-US" altLang="zh-CN" sz="2000"/>
              <a:t>[1] Y. LeCun, L. Bottou, Y. Bengio, and P. Haffner. Gradient-based learning applied to document recognition. Proceedings of the IEEE, november 1998.</a:t>
            </a:r>
            <a:endParaRPr lang="en-US" altLang="zh-CN" sz="2000"/>
          </a:p>
          <a:p>
            <a:pPr marL="0" indent="0">
              <a:buFontTx/>
              <a:buNone/>
            </a:pPr>
            <a:r>
              <a:rPr lang="en-US" altLang="zh-CN" sz="2000"/>
              <a:t>[2] Alex Krizhevsky, Ilya Sutskever, Geoffrey E.Hinton. ImageNet Classification with Deep Convolutional Neural Networks. 2012.</a:t>
            </a:r>
            <a:endParaRPr lang="en-US" altLang="zh-CN" sz="2000"/>
          </a:p>
          <a:p>
            <a:pPr marL="0" indent="0">
              <a:buFontTx/>
              <a:buNone/>
            </a:pPr>
            <a:r>
              <a:rPr lang="en-US" altLang="zh-CN" sz="2000"/>
              <a:t>[3] Zeiler M D, Fergus R. Visualizing and Understanding Convolutional Networks. European Conference on Computer Vision, 2013.</a:t>
            </a:r>
            <a:endParaRPr lang="en-US" altLang="zh-CN" sz="2000"/>
          </a:p>
          <a:p>
            <a:pPr marL="0" indent="0">
              <a:buFontTx/>
              <a:buNone/>
            </a:pPr>
            <a:r>
              <a:rPr lang="en-US" altLang="zh-CN" sz="2000"/>
              <a:t>[4] Christian Szegedy, Wei Liu, Yangqing Jia, Pierre Sermanet, Scott Reed, Dragomir Anguelov, Dumitru Erhan, Vincent Vanhoucke, Andrew Rabinovich, Going Deeper with Convolutions, Arxiv Link: http://arxiv.org/abs/1409.4842.</a:t>
            </a:r>
            <a:endParaRPr lang="en-US" altLang="zh-CN" sz="2000"/>
          </a:p>
          <a:p>
            <a:pPr marL="0" indent="0">
              <a:buFontTx/>
              <a:buNone/>
            </a:pPr>
            <a:r>
              <a:rPr lang="en-US" altLang="zh-CN" sz="2000"/>
              <a:t>[5] K. Simonyan and A. Zisserman. Very Deep Convolutional Networks for Large-Scale Image Recognition. international conference on learning representations. 2015.</a:t>
            </a:r>
            <a:endParaRPr lang="en-US" altLang="zh-CN" sz="2000"/>
          </a:p>
          <a:p>
            <a:pPr marL="0" indent="0">
              <a:buFontTx/>
              <a:buNone/>
            </a:pPr>
            <a:r>
              <a:rPr lang="en-US" altLang="zh-CN" sz="2000"/>
              <a:t>[6] Kaiming He, Xiangyu Zhang, Shaoqing Ren, Jian Sun. Deep Residual Learning for Image Recognition. computer vision and pattern recognition, 2015.</a:t>
            </a:r>
            <a:endParaRPr lang="en-US" altLang="zh-CN" sz="2000"/>
          </a:p>
          <a:p>
            <a:pPr marL="0" indent="0">
              <a:buFontTx/>
              <a:buNone/>
            </a:pPr>
            <a:r>
              <a:rPr lang="en-US" altLang="zh-CN" sz="2000"/>
              <a:t>[7] Andreas Veit,Michael J Wilber, Serge J Belongie. Residual Networks Behave Like Ensembles of Relatively Shallow Networks. neural information processing systems, 2016.</a:t>
            </a:r>
            <a:endParaRPr lang="en-US" altLang="zh-CN" sz="2000"/>
          </a:p>
          <a:p>
            <a:pPr marL="0" indent="0">
              <a:buFontTx/>
              <a:buNone/>
            </a:pPr>
            <a:r>
              <a:rPr lang="en-US" altLang="zh-CN" sz="2000"/>
              <a:t>[8] Long J, Shelhamer E, Darrell T, et al. Fully convolutional networks for semantic segmentation. Computer Vision and Pattern Recognition, 2015.</a:t>
            </a:r>
            <a:endParaRPr lang="zh-CN" altLang="en-US" sz="20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0" name="标题 1"/>
          <p:cNvSpPr>
            <a:spLocks noGrp="1" noChangeArrowheads="1"/>
          </p:cNvSpPr>
          <p:nvPr>
            <p:ph type="title"/>
          </p:nvPr>
        </p:nvSpPr>
        <p:spPr/>
        <p:txBody>
          <a:bodyPr/>
          <a:lstStyle/>
          <a:p>
            <a:r>
              <a:rPr lang="en-US" altLang="zh-CN"/>
              <a:t>RNN</a:t>
            </a:r>
            <a:endParaRPr lang="zh-CN" altLang="en-US"/>
          </a:p>
        </p:txBody>
      </p:sp>
      <p:sp>
        <p:nvSpPr>
          <p:cNvPr id="211971" name="内容占位符 2"/>
          <p:cNvSpPr>
            <a:spLocks noGrp="1" noChangeArrowheads="1"/>
          </p:cNvSpPr>
          <p:nvPr>
            <p:ph idx="1"/>
          </p:nvPr>
        </p:nvSpPr>
        <p:spPr/>
        <p:txBody>
          <a:bodyPr/>
          <a:lstStyle/>
          <a:p>
            <a:pPr marL="0" indent="0">
              <a:buFontTx/>
              <a:buNone/>
            </a:pPr>
            <a:r>
              <a:rPr lang="en-US" altLang="zh-CN" sz="1800"/>
              <a:t>[1] Alex Graves. Supervised Sequence Labelling with Recurrent Neural Networks. 2012.</a:t>
            </a:r>
            <a:endParaRPr lang="en-US" altLang="zh-CN" sz="1800"/>
          </a:p>
          <a:p>
            <a:pPr marL="0" indent="0">
              <a:buFontTx/>
              <a:buNone/>
            </a:pPr>
            <a:r>
              <a:rPr lang="en-US" altLang="zh-CN" sz="1800"/>
              <a:t>[2] Junyoung Chung, Caglar Gulcehre, Kyunghyun Cho, Yoshua Bengio. Gated Feedback Recurrent Neural Networks. international conference on machine learning. 2015.</a:t>
            </a:r>
            <a:endParaRPr lang="en-US" altLang="zh-CN" sz="1800"/>
          </a:p>
          <a:p>
            <a:pPr marL="0" indent="0">
              <a:buFontTx/>
              <a:buNone/>
            </a:pPr>
            <a:r>
              <a:rPr lang="en-US" altLang="zh-CN" sz="1800"/>
              <a:t>[3] Alex Graves, Santiago Fernandez, Faustino J Gomez, Jurgen Schmidhuber. Connectionist temporal classification: labelling unsegmented sequence data with recurrent neural networks.international conference on machine learning. 2006.</a:t>
            </a:r>
            <a:endParaRPr lang="en-US" altLang="zh-CN" sz="1800"/>
          </a:p>
          <a:p>
            <a:pPr marL="0" indent="0">
              <a:buFontTx/>
              <a:buNone/>
            </a:pPr>
            <a:r>
              <a:rPr lang="en-US" altLang="zh-CN" sz="1800"/>
              <a:t>[4] A. Graves, A.Mohamed, G. Hinton, Speech Recognition with Deep Recurrent Neural Networks, ICASSP 2013.</a:t>
            </a:r>
            <a:endParaRPr lang="en-US" altLang="zh-CN" sz="1800"/>
          </a:p>
          <a:p>
            <a:pPr marL="0" indent="0">
              <a:buFontTx/>
              <a:buNone/>
            </a:pPr>
            <a:r>
              <a:rPr lang="en-US" altLang="zh-CN" sz="1800"/>
              <a:t>[5] Ilya Sutskever, Oriol Vinyals, Quoc V Le. Sequence to Sequence Learning with Neural Networks. neural information processing systems. 2014.</a:t>
            </a:r>
            <a:endParaRPr lang="en-US" altLang="zh-CN" sz="1800"/>
          </a:p>
          <a:p>
            <a:pPr marL="0" indent="0">
              <a:buFontTx/>
              <a:buNone/>
            </a:pPr>
            <a:r>
              <a:rPr lang="en-US" altLang="zh-CN" sz="1800"/>
              <a:t>[6] Tomas Mikolov, Martin Karafiat, Lukas Burget, Jan Cernocký, Sanjeev Khudanpur. Recurrent neural network based language model. 2010, conference of the international speech communication association.</a:t>
            </a:r>
            <a:endParaRPr lang="en-US" altLang="zh-CN" sz="1800"/>
          </a:p>
          <a:p>
            <a:pPr marL="0" indent="0">
              <a:buFontTx/>
              <a:buNone/>
            </a:pPr>
            <a:r>
              <a:rPr lang="en-US" altLang="zh-CN" sz="1800"/>
              <a:t>[7] Graves, Alex. Generating sequences with recurrent neural networks. arXiv preprint arXiv:1308.0850 (2013).</a:t>
            </a:r>
            <a:endParaRPr lang="en-US" altLang="zh-CN" sz="1800"/>
          </a:p>
          <a:p>
            <a:pPr marL="0" indent="0">
              <a:buFontTx/>
              <a:buNone/>
            </a:pPr>
            <a:endParaRPr lang="zh-CN" altLang="en-US"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p:txBody>
          <a:bodyPr/>
          <a:lstStyle/>
          <a:p>
            <a:r>
              <a:rPr lang="en-US" altLang="zh-CN"/>
              <a:t>AI</a:t>
            </a:r>
            <a:r>
              <a:rPr lang="zh-CN" altLang="en-US"/>
              <a:t>涉及的主要内容</a:t>
            </a:r>
            <a:endParaRPr lang="zh-CN" altLang="en-US"/>
          </a:p>
        </p:txBody>
      </p:sp>
      <p:sp>
        <p:nvSpPr>
          <p:cNvPr id="3" name="内容占位符 2"/>
          <p:cNvSpPr>
            <a:spLocks noGrp="1"/>
          </p:cNvSpPr>
          <p:nvPr>
            <p:ph idx="1"/>
          </p:nvPr>
        </p:nvSpPr>
        <p:spPr>
          <a:xfrm>
            <a:off x="76200" y="1173163"/>
            <a:ext cx="11811000" cy="5410200"/>
          </a:xfrm>
        </p:spPr>
        <p:txBody>
          <a:bodyPr/>
          <a:lstStyle/>
          <a:p>
            <a:pPr>
              <a:defRPr/>
            </a:pPr>
            <a:r>
              <a:rPr lang="zh-CN" altLang="en-US" sz="2400" dirty="0">
                <a:solidFill>
                  <a:schemeClr val="bg2">
                    <a:lumMod val="60000"/>
                    <a:lumOff val="40000"/>
                  </a:schemeClr>
                </a:solidFill>
              </a:rPr>
              <a:t>符号主义：知识表示与推理、搜索技术</a:t>
            </a:r>
            <a:endParaRPr lang="en-US" altLang="zh-CN" sz="2400" dirty="0">
              <a:solidFill>
                <a:schemeClr val="bg2">
                  <a:lumMod val="60000"/>
                  <a:lumOff val="40000"/>
                </a:schemeClr>
              </a:solidFill>
            </a:endParaRPr>
          </a:p>
          <a:p>
            <a:pPr>
              <a:defRPr/>
            </a:pPr>
            <a:r>
              <a:rPr lang="zh-CN" altLang="en-US" sz="2400" dirty="0">
                <a:solidFill>
                  <a:schemeClr val="bg2">
                    <a:lumMod val="60000"/>
                    <a:lumOff val="40000"/>
                  </a:schemeClr>
                </a:solidFill>
              </a:rPr>
              <a:t>行为主义：智能体</a:t>
            </a:r>
            <a:r>
              <a:rPr lang="en-US" altLang="zh-CN" sz="2400" dirty="0">
                <a:solidFill>
                  <a:schemeClr val="bg2">
                    <a:lumMod val="60000"/>
                    <a:lumOff val="40000"/>
                  </a:schemeClr>
                </a:solidFill>
              </a:rPr>
              <a:t>Agent</a:t>
            </a:r>
            <a:endParaRPr lang="en-US" altLang="zh-CN" sz="2400" dirty="0">
              <a:solidFill>
                <a:schemeClr val="bg2">
                  <a:lumMod val="60000"/>
                  <a:lumOff val="40000"/>
                </a:schemeClr>
              </a:solidFill>
            </a:endParaRPr>
          </a:p>
          <a:p>
            <a:pPr>
              <a:defRPr/>
            </a:pPr>
            <a:r>
              <a:rPr lang="zh-CN" altLang="en-US" sz="2400" b="1" dirty="0"/>
              <a:t>学习主义：机器学习</a:t>
            </a:r>
            <a:endParaRPr lang="en-US" altLang="zh-CN" sz="2400" b="1" dirty="0"/>
          </a:p>
          <a:p>
            <a:pPr>
              <a:defRPr/>
            </a:pPr>
            <a:r>
              <a:rPr lang="zh-CN" altLang="en-US" sz="2400" b="1" dirty="0"/>
              <a:t>连接学习：神经网络与深度学习</a:t>
            </a:r>
            <a:endParaRPr lang="en-US" altLang="zh-CN" sz="2400" b="1" dirty="0"/>
          </a:p>
          <a:p>
            <a:pPr>
              <a:defRPr/>
            </a:pPr>
            <a:r>
              <a:rPr lang="zh-CN" altLang="en-US" sz="2400" b="1" dirty="0"/>
              <a:t>自然语言处理、机器视觉</a:t>
            </a:r>
            <a:endParaRPr lang="en-US" altLang="zh-CN" sz="2400" b="1" dirty="0"/>
          </a:p>
          <a:p>
            <a:pPr>
              <a:defRPr/>
            </a:pPr>
            <a:r>
              <a:rPr lang="zh-CN" altLang="en-US" sz="2400" b="1" dirty="0"/>
              <a:t>应用</a:t>
            </a:r>
            <a:endParaRPr lang="en-US" altLang="zh-CN" sz="2400" b="1" dirty="0"/>
          </a:p>
          <a:p>
            <a:pPr lvl="1">
              <a:defRPr/>
            </a:pPr>
            <a:r>
              <a:rPr lang="zh-CN" altLang="en-US" sz="2400" b="1" dirty="0"/>
              <a:t>信息推荐</a:t>
            </a:r>
            <a:endParaRPr lang="en-US" altLang="zh-CN" sz="2400" b="1" dirty="0"/>
          </a:p>
          <a:p>
            <a:pPr lvl="1">
              <a:defRPr/>
            </a:pPr>
            <a:r>
              <a:rPr lang="zh-CN" altLang="en-US" sz="2400" b="1" dirty="0"/>
              <a:t>个性化信息检索</a:t>
            </a:r>
            <a:endParaRPr lang="en-US" altLang="zh-CN" sz="2400" b="1" dirty="0"/>
          </a:p>
          <a:p>
            <a:pPr lvl="1">
              <a:defRPr/>
            </a:pPr>
            <a:r>
              <a:rPr lang="zh-CN" altLang="en-US" sz="2400" b="1" dirty="0"/>
              <a:t>自动文摘</a:t>
            </a:r>
            <a:endParaRPr lang="en-US" altLang="zh-CN" sz="2400" b="1" dirty="0"/>
          </a:p>
          <a:p>
            <a:pPr lvl="1">
              <a:defRPr/>
            </a:pPr>
            <a:r>
              <a:rPr lang="zh-CN" altLang="en-US" sz="2400" b="1" dirty="0"/>
              <a:t>模式识别</a:t>
            </a:r>
            <a:endParaRPr lang="en-US" altLang="zh-CN" sz="2400" b="1" dirty="0"/>
          </a:p>
          <a:p>
            <a:pPr lvl="1">
              <a:defRPr/>
            </a:pPr>
            <a:r>
              <a:rPr lang="zh-CN" altLang="en-US" sz="2400" b="1" dirty="0"/>
              <a:t>社会媒体挖掘、情感分析</a:t>
            </a:r>
            <a:endParaRPr lang="en-US" altLang="zh-CN" sz="2400" b="1" dirty="0"/>
          </a:p>
          <a:p>
            <a:pPr lvl="1">
              <a:defRPr/>
            </a:pPr>
            <a:r>
              <a:rPr lang="zh-CN" altLang="en-US" sz="2400" b="1" dirty="0"/>
              <a:t>知识图谱</a:t>
            </a:r>
            <a:endParaRPr lang="en-US" altLang="zh-CN" sz="24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1512" y="1317420"/>
            <a:ext cx="6572636" cy="5344262"/>
          </a:xfrm>
        </p:spPr>
      </p:pic>
      <p:sp>
        <p:nvSpPr>
          <p:cNvPr id="4" name="内容占位符 2"/>
          <p:cNvSpPr txBox="1"/>
          <p:nvPr/>
        </p:nvSpPr>
        <p:spPr>
          <a:xfrm>
            <a:off x="6644148" y="1299161"/>
            <a:ext cx="5331542" cy="53442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000" b="1" dirty="0">
                <a:solidFill>
                  <a:srgbClr val="FF0000"/>
                </a:solidFill>
              </a:rPr>
              <a:t>1. </a:t>
            </a:r>
            <a:r>
              <a:rPr lang="zh-CN" altLang="en-US" sz="2000" b="1" dirty="0">
                <a:solidFill>
                  <a:srgbClr val="FF0000"/>
                </a:solidFill>
              </a:rPr>
              <a:t>监督式学习：</a:t>
            </a:r>
            <a:r>
              <a:rPr lang="zh-CN" altLang="en-US" sz="2000" dirty="0"/>
              <a:t>算法包括一个目标变量（因变量）和用来预测目标变量的预测变量（自变量）。通过这些变量可以搭建一个模型，从而对于一个已知的预测变量值，可以得到对应的目标变量值。重复训练这个模型，直到它能在训练数据集上达到预定的准确度。 属于监督式学习的算法有：回归、决策树、随机森林、</a:t>
            </a:r>
            <a:r>
              <a:rPr lang="en-US" altLang="zh-CN" sz="2000" dirty="0"/>
              <a:t>KNN</a:t>
            </a:r>
            <a:r>
              <a:rPr lang="zh-CN" altLang="en-US" sz="2000" dirty="0"/>
              <a:t>、</a:t>
            </a:r>
            <a:r>
              <a:rPr lang="en-US" altLang="zh-CN" sz="2000" dirty="0"/>
              <a:t>Logistic</a:t>
            </a:r>
            <a:r>
              <a:rPr lang="zh-CN" altLang="en-US" sz="2000" dirty="0"/>
              <a:t>回归等。</a:t>
            </a:r>
            <a:endParaRPr lang="zh-CN" altLang="en-US" sz="2000" dirty="0"/>
          </a:p>
          <a:p>
            <a:pPr marL="0" indent="0">
              <a:lnSpc>
                <a:spcPct val="100000"/>
              </a:lnSpc>
              <a:buFont typeface="Arial" panose="020B0604020202020204" pitchFamily="34" charset="0"/>
              <a:buNone/>
            </a:pPr>
            <a:r>
              <a:rPr lang="en-US" altLang="zh-CN" sz="2000" b="1" dirty="0">
                <a:solidFill>
                  <a:srgbClr val="FF0000"/>
                </a:solidFill>
              </a:rPr>
              <a:t>2. </a:t>
            </a:r>
            <a:r>
              <a:rPr lang="zh-CN" altLang="en-US" sz="2000" b="1" dirty="0">
                <a:solidFill>
                  <a:srgbClr val="FF0000"/>
                </a:solidFill>
              </a:rPr>
              <a:t>无监督式学习：</a:t>
            </a:r>
            <a:r>
              <a:rPr lang="zh-CN" altLang="en-US" sz="2000" dirty="0"/>
              <a:t>没有需要预测或估计的目标变量。无监督式学习是用来对总体对象进行分类的。它在根据某一指标将客户分类上有广泛应用。属于无监督式学习的算法有：关联规则，</a:t>
            </a:r>
            <a:r>
              <a:rPr lang="en-US" altLang="zh-CN" sz="2000" dirty="0"/>
              <a:t>K-means</a:t>
            </a:r>
            <a:r>
              <a:rPr lang="zh-CN" altLang="en-US" sz="2000" dirty="0"/>
              <a:t>聚类算法等。</a:t>
            </a:r>
            <a:endParaRPr lang="zh-CN" altLang="en-US" sz="2000" dirty="0"/>
          </a:p>
          <a:p>
            <a:pPr marL="0" indent="0">
              <a:buFont typeface="Arial" panose="020B0604020202020204" pitchFamily="34" charset="0"/>
              <a:buNone/>
            </a:pPr>
            <a:r>
              <a:rPr lang="en-US" altLang="zh-CN" sz="2000" b="1" dirty="0">
                <a:solidFill>
                  <a:srgbClr val="FF0000"/>
                </a:solidFill>
              </a:rPr>
              <a:t>3. </a:t>
            </a:r>
            <a:r>
              <a:rPr lang="zh-CN" altLang="en-US" sz="2000" b="1" dirty="0">
                <a:solidFill>
                  <a:srgbClr val="FF0000"/>
                </a:solidFill>
              </a:rPr>
              <a:t>强化学习：</a:t>
            </a:r>
            <a:r>
              <a:rPr lang="zh-CN" altLang="en-US" sz="2000" dirty="0"/>
              <a:t>可以训练程序做出某一决定。程序在某一情况下尝试所有的可能行动，记录不同行动的结果并试着找出最好的一次尝试来做决定。 属于这一类算法的有马尔可夫决策过程。</a:t>
            </a:r>
            <a:endParaRPr lang="zh-CN" altLang="en-US" sz="2000" dirty="0"/>
          </a:p>
          <a:p>
            <a:pPr marL="0" indent="0">
              <a:buFont typeface="Arial" panose="020B0604020202020204" pitchFamily="34" charset="0"/>
              <a:buNone/>
            </a:pPr>
            <a:endParaRPr lang="zh-CN" altLang="en-US" sz="2000" dirty="0"/>
          </a:p>
        </p:txBody>
      </p:sp>
      <p:sp>
        <p:nvSpPr>
          <p:cNvPr id="6" name="文本框 5"/>
          <p:cNvSpPr txBox="1"/>
          <p:nvPr/>
        </p:nvSpPr>
        <p:spPr>
          <a:xfrm>
            <a:off x="3709219" y="300427"/>
            <a:ext cx="4977581" cy="646331"/>
          </a:xfrm>
          <a:prstGeom prst="rect">
            <a:avLst/>
          </a:prstGeom>
          <a:noFill/>
        </p:spPr>
        <p:txBody>
          <a:bodyPr wrap="square" rtlCol="0">
            <a:spAutoFit/>
          </a:bodyPr>
          <a:lstStyle/>
          <a:p>
            <a:pPr algn="ctr"/>
            <a:r>
              <a:rPr lang="zh-CN" altLang="en-US" sz="3600" b="1" dirty="0">
                <a:solidFill>
                  <a:srgbClr val="FF0000"/>
                </a:solidFill>
              </a:rPr>
              <a:t>机器学习的类型</a:t>
            </a:r>
            <a:endParaRPr lang="zh-CN" altLang="en-US" sz="3600" b="1" dirty="0">
              <a:solidFill>
                <a:srgbClr val="FF0000"/>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标题 1"/>
          <p:cNvSpPr>
            <a:spLocks noGrp="1" noChangeArrowheads="1"/>
          </p:cNvSpPr>
          <p:nvPr>
            <p:ph type="title"/>
          </p:nvPr>
        </p:nvSpPr>
        <p:spPr/>
        <p:txBody>
          <a:bodyPr/>
          <a:lstStyle/>
          <a:p>
            <a:r>
              <a:rPr lang="zh-CN" altLang="en-US"/>
              <a:t>生成对抗网络</a:t>
            </a:r>
            <a:r>
              <a:rPr lang="en-US" altLang="zh-CN"/>
              <a:t>GAN</a:t>
            </a:r>
            <a:endParaRPr lang="zh-CN" altLang="en-US"/>
          </a:p>
        </p:txBody>
      </p:sp>
      <p:sp>
        <p:nvSpPr>
          <p:cNvPr id="212995" name="内容占位符 2"/>
          <p:cNvSpPr>
            <a:spLocks noGrp="1" noChangeArrowheads="1"/>
          </p:cNvSpPr>
          <p:nvPr>
            <p:ph idx="1"/>
          </p:nvPr>
        </p:nvSpPr>
        <p:spPr>
          <a:xfrm>
            <a:off x="114300" y="1219200"/>
            <a:ext cx="11963400" cy="4525963"/>
          </a:xfrm>
        </p:spPr>
        <p:txBody>
          <a:bodyPr/>
          <a:lstStyle/>
          <a:p>
            <a:pPr marL="0" indent="0">
              <a:buFontTx/>
              <a:buNone/>
            </a:pPr>
            <a:r>
              <a:rPr lang="en-US" altLang="zh-CN" sz="2000"/>
              <a:t>[1] Goodfellow Ian, Pouget-Abadie J, Mirza M, et al. Generative adversarial nets. Advances in Neural Information Processing Systems, 2672-2680, 2014.</a:t>
            </a:r>
            <a:endParaRPr lang="en-US" altLang="zh-CN" sz="2000"/>
          </a:p>
          <a:p>
            <a:pPr marL="0" indent="0">
              <a:buFontTx/>
              <a:buNone/>
            </a:pPr>
            <a:r>
              <a:rPr lang="en-US" altLang="zh-CN" sz="2000"/>
              <a:t>[2] Mirza M, Osindero S. Conditional Generative Adversarial Nets. Computer Science, 2672-2680, 2014.</a:t>
            </a:r>
            <a:endParaRPr lang="en-US" altLang="zh-CN" sz="2000"/>
          </a:p>
          <a:p>
            <a:pPr marL="0" indent="0">
              <a:buFontTx/>
              <a:buNone/>
            </a:pPr>
            <a:r>
              <a:rPr lang="en-US" altLang="zh-CN" sz="2000"/>
              <a:t>[3] Radford A, Metz L, Chintala S. Unsupervised representation learning with deep convolutional generative adversarial networks. arXiv preprint arXiv:1511.06434, 2015.</a:t>
            </a:r>
            <a:endParaRPr lang="en-US" altLang="zh-CN" sz="2000"/>
          </a:p>
          <a:p>
            <a:pPr marL="0" indent="0">
              <a:buFontTx/>
              <a:buNone/>
            </a:pPr>
            <a:r>
              <a:rPr lang="en-US" altLang="zh-CN" sz="2000"/>
              <a:t>[4] Denton E L, Chintala S, Fergus R. Deep Generative Image Models using a Laplacian Pyramid of Adversarial Networks. Advances in neural information processing systems. 1486-1494, 2015.</a:t>
            </a:r>
            <a:endParaRPr lang="en-US" altLang="zh-CN" sz="2000"/>
          </a:p>
          <a:p>
            <a:pPr marL="0" indent="0">
              <a:buFontTx/>
              <a:buNone/>
            </a:pPr>
            <a:r>
              <a:rPr lang="en-US" altLang="zh-CN" sz="2000"/>
              <a:t>[5] S Reed, Zeynep Akata, Xinchen Yan, Lajanugen Logeswaran, Bernt Schiele,Honglak Lee. Generative Adversarial Text to Image</a:t>
            </a:r>
            <a:endParaRPr lang="en-US" altLang="zh-CN" sz="2000"/>
          </a:p>
          <a:p>
            <a:pPr marL="0" indent="0">
              <a:buFontTx/>
              <a:buNone/>
            </a:pPr>
            <a:r>
              <a:rPr lang="en-US" altLang="zh-CN" sz="2000"/>
              <a:t>Synthesis.  international conference on machine learning, 2016.</a:t>
            </a:r>
            <a:endParaRPr lang="en-US" altLang="zh-CN" sz="2000"/>
          </a:p>
          <a:p>
            <a:pPr marL="0" indent="0">
              <a:buFontTx/>
              <a:buNone/>
            </a:pPr>
            <a:r>
              <a:rPr lang="en-US" altLang="zh-CN" sz="2000"/>
              <a:t>[6] Christian Ledig, Lucas Theis, Ferenc Huszar, Jose Caballero, Andrew Aitken, Alykhan Tejani, Johannes Totz, Zehan Wang, Wenzhe Shi. Photo-Realistic Single Image Super-Resolution Using a Generative Adversarial Network. Computer Vision and Pattern Recognition, 2016.</a:t>
            </a:r>
            <a:endParaRPr lang="en-US" altLang="zh-CN" sz="2000"/>
          </a:p>
          <a:p>
            <a:pPr marL="0" indent="0">
              <a:buFontTx/>
              <a:buNone/>
            </a:pPr>
            <a:r>
              <a:rPr lang="en-US" altLang="zh-CN" sz="2000"/>
              <a:t>[7] Chen X, Duan Y, Houthooft R, et al. InfoGAN: Interpretable Representation Learning by Information Maximizing Generative Adversarial Nets[J]. arXiv preprint arXiv:1606.03657, 2016.</a:t>
            </a:r>
            <a:endParaRPr lang="en-US" altLang="zh-CN" sz="2000"/>
          </a:p>
          <a:p>
            <a:pPr marL="0" indent="0">
              <a:buFontTx/>
              <a:buNone/>
            </a:pPr>
            <a:r>
              <a:rPr lang="en-US" altLang="zh-CN" sz="2000"/>
              <a:t>[8] Martin Arjovsky, Leon Bottou. Towards Principled Methods for Training Generative Adversarial Networks. ICLR 2017.</a:t>
            </a:r>
            <a:endParaRPr lang="zh-CN" altLang="en-US" sz="20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标题 1"/>
          <p:cNvSpPr>
            <a:spLocks noGrp="1" noChangeArrowheads="1"/>
          </p:cNvSpPr>
          <p:nvPr>
            <p:ph type="title"/>
          </p:nvPr>
        </p:nvSpPr>
        <p:spPr/>
        <p:txBody>
          <a:bodyPr/>
          <a:lstStyle/>
          <a:p>
            <a:r>
              <a:rPr lang="zh-CN" altLang="en-US" dirty="0"/>
              <a:t>小作业  </a:t>
            </a:r>
            <a:r>
              <a:rPr lang="en-US" altLang="zh-CN" dirty="0"/>
              <a:t>1/8</a:t>
            </a:r>
            <a:endParaRPr lang="zh-CN" altLang="en-US" dirty="0"/>
          </a:p>
        </p:txBody>
      </p:sp>
      <p:sp>
        <p:nvSpPr>
          <p:cNvPr id="13315" name="内容占位符 2"/>
          <p:cNvSpPr>
            <a:spLocks noGrp="1" noChangeArrowheads="1"/>
          </p:cNvSpPr>
          <p:nvPr>
            <p:ph idx="1"/>
          </p:nvPr>
        </p:nvSpPr>
        <p:spPr/>
        <p:txBody>
          <a:bodyPr/>
          <a:lstStyle/>
          <a:p>
            <a:r>
              <a:rPr lang="zh-CN" altLang="en-US" dirty="0"/>
              <a:t>使用</a:t>
            </a:r>
            <a:r>
              <a:rPr lang="en-US" altLang="zh-CN" dirty="0"/>
              <a:t>Python</a:t>
            </a:r>
            <a:r>
              <a:rPr lang="zh-CN" altLang="en-US" dirty="0"/>
              <a:t>或</a:t>
            </a:r>
            <a:r>
              <a:rPr lang="en-US" altLang="zh-CN" dirty="0"/>
              <a:t>Jupiter Notebook</a:t>
            </a:r>
            <a:r>
              <a:rPr lang="zh-CN" altLang="en-US" dirty="0"/>
              <a:t>，给出运行结果：打开学校研究生学院主页，找到“河北科技大学</a:t>
            </a:r>
            <a:r>
              <a:rPr lang="en-US" altLang="zh-CN" dirty="0"/>
              <a:t>2021</a:t>
            </a:r>
            <a:r>
              <a:rPr lang="zh-CN" altLang="en-US" dirty="0"/>
              <a:t>年硕士研究生拟录取名单公示</a:t>
            </a:r>
            <a:r>
              <a:rPr lang="en-US" altLang="zh-CN" dirty="0"/>
              <a:t>.</a:t>
            </a:r>
            <a:r>
              <a:rPr lang="en-US" altLang="zh-CN" dirty="0" err="1"/>
              <a:t>xls</a:t>
            </a:r>
            <a:r>
              <a:rPr lang="zh-CN" altLang="en-US" dirty="0"/>
              <a:t>”（注：随便找哪个批次的</a:t>
            </a:r>
            <a:r>
              <a:rPr lang="zh-CN" altLang="en-US" dirty="0"/>
              <a:t>都行），按不同专业区分，显示每个专业的人数，以及该专业考研总成绩的平均分、最高分、最低分，并使用</a:t>
            </a:r>
            <a:r>
              <a:rPr lang="en-US" altLang="zh-CN" dirty="0"/>
              <a:t>matplotlib</a:t>
            </a:r>
            <a:r>
              <a:rPr lang="zh-CN" altLang="en-US" dirty="0"/>
              <a:t>完成对上述统计结果的可视化。</a:t>
            </a:r>
            <a:endParaRPr lang="en-US" altLang="zh-CN" dirty="0"/>
          </a:p>
          <a:p>
            <a:pPr lvl="1"/>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10496" y="291873"/>
            <a:ext cx="11476704" cy="584266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标题 2"/>
          <p:cNvSpPr>
            <a:spLocks noGrp="1" noChangeArrowheads="1"/>
          </p:cNvSpPr>
          <p:nvPr>
            <p:ph type="title"/>
          </p:nvPr>
        </p:nvSpPr>
        <p:spPr/>
        <p:txBody>
          <a:bodyPr/>
          <a:lstStyle/>
          <a:p>
            <a:r>
              <a:rPr lang="zh-CN" altLang="en-US"/>
              <a:t>语义表示</a:t>
            </a:r>
            <a:endParaRPr lang="zh-CN" altLang="en-US"/>
          </a:p>
        </p:txBody>
      </p:sp>
      <p:sp>
        <p:nvSpPr>
          <p:cNvPr id="25603" name="内容占位符 3"/>
          <p:cNvSpPr>
            <a:spLocks noGrp="1" noChangeArrowheads="1"/>
          </p:cNvSpPr>
          <p:nvPr>
            <p:ph sz="quarter" idx="1"/>
          </p:nvPr>
        </p:nvSpPr>
        <p:spPr>
          <a:xfrm>
            <a:off x="609600" y="1219200"/>
            <a:ext cx="10972800" cy="4937125"/>
          </a:xfrm>
        </p:spPr>
        <p:txBody>
          <a:bodyPr/>
          <a:lstStyle/>
          <a:p>
            <a:r>
              <a:rPr lang="zh-CN" altLang="en-US"/>
              <a:t>如何在计算机中表示</a:t>
            </a:r>
            <a:r>
              <a:rPr lang="zh-CN" altLang="en-US">
                <a:solidFill>
                  <a:srgbClr val="FF0000"/>
                </a:solidFill>
              </a:rPr>
              <a:t>语义</a:t>
            </a:r>
            <a:r>
              <a:rPr lang="zh-CN" altLang="en-US"/>
              <a:t>？</a:t>
            </a:r>
            <a:endParaRPr lang="en-US" altLang="zh-CN"/>
          </a:p>
          <a:p>
            <a:pPr lvl="1"/>
            <a:endParaRPr lang="zh-CN" altLang="en-US"/>
          </a:p>
        </p:txBody>
      </p:sp>
      <p:sp>
        <p:nvSpPr>
          <p:cNvPr id="5" name="圆角矩形 4"/>
          <p:cNvSpPr>
            <a:spLocks noChangeArrowheads="1"/>
          </p:cNvSpPr>
          <p:nvPr/>
        </p:nvSpPr>
        <p:spPr bwMode="auto">
          <a:xfrm>
            <a:off x="4137025" y="1938338"/>
            <a:ext cx="203200" cy="38735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sz="1800"/>
          </a:p>
        </p:txBody>
      </p:sp>
      <p:sp>
        <p:nvSpPr>
          <p:cNvPr id="7" name="矩形 6"/>
          <p:cNvSpPr/>
          <p:nvPr/>
        </p:nvSpPr>
        <p:spPr>
          <a:xfrm>
            <a:off x="2819400" y="1930400"/>
            <a:ext cx="1828800" cy="552450"/>
          </a:xfrm>
          <a:prstGeom prst="rect">
            <a:avLst/>
          </a:prstGeom>
        </p:spPr>
        <p:style>
          <a:lnRef idx="3">
            <a:schemeClr val="lt1"/>
          </a:lnRef>
          <a:fillRef idx="1">
            <a:schemeClr val="accent4"/>
          </a:fillRef>
          <a:effectRef idx="1">
            <a:schemeClr val="accent4"/>
          </a:effectRef>
          <a:fontRef idx="minor">
            <a:schemeClr val="lt1"/>
          </a:fontRef>
        </p:style>
        <p:txBody>
          <a:bodyPr>
            <a:spAutoFit/>
          </a:bodyPr>
          <a:lstStyle/>
          <a:p>
            <a:pPr algn="ctr">
              <a:defRPr/>
            </a:pPr>
            <a:r>
              <a:rPr lang="zh-CN" altLang="en-US" sz="3000" dirty="0"/>
              <a:t>符号表示</a:t>
            </a:r>
            <a:endParaRPr lang="zh-CN" altLang="en-US" sz="3000" dirty="0"/>
          </a:p>
        </p:txBody>
      </p:sp>
      <p:sp>
        <p:nvSpPr>
          <p:cNvPr id="8" name="矩形 7"/>
          <p:cNvSpPr/>
          <p:nvPr/>
        </p:nvSpPr>
        <p:spPr>
          <a:xfrm>
            <a:off x="6324600" y="1905000"/>
            <a:ext cx="2571750" cy="554038"/>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algn="ctr">
              <a:defRPr/>
            </a:pPr>
            <a:r>
              <a:rPr lang="zh-CN" altLang="en-US" sz="3000" dirty="0"/>
              <a:t>分布式表示</a:t>
            </a:r>
            <a:endParaRPr lang="zh-CN" altLang="en-US" sz="3000" dirty="0"/>
          </a:p>
        </p:txBody>
      </p:sp>
      <p:sp>
        <p:nvSpPr>
          <p:cNvPr id="10" name="右箭头 9"/>
          <p:cNvSpPr/>
          <p:nvPr/>
        </p:nvSpPr>
        <p:spPr>
          <a:xfrm>
            <a:off x="5353050" y="1870075"/>
            <a:ext cx="742950" cy="733425"/>
          </a:xfrm>
          <a:prstGeom prst="rightArrow">
            <a:avLst/>
          </a:prstGeom>
        </p:spPr>
        <p:style>
          <a:lnRef idx="2">
            <a:schemeClr val="accent4"/>
          </a:lnRef>
          <a:fillRef idx="1">
            <a:schemeClr val="lt1"/>
          </a:fillRef>
          <a:effectRef idx="0">
            <a:schemeClr val="accent4"/>
          </a:effectRef>
          <a:fontRef idx="minor">
            <a:schemeClr val="dk1"/>
          </a:fontRef>
        </p:style>
        <p:txBody>
          <a:bodyPr anchor="ctr">
            <a:spAutoFit/>
          </a:bodyPr>
          <a:lstStyle/>
          <a:p>
            <a:pPr algn="ctr">
              <a:defRPr/>
            </a:pPr>
            <a:endParaRPr lang="zh-CN" altLang="en-US" dirty="0"/>
          </a:p>
        </p:txBody>
      </p:sp>
      <p:sp>
        <p:nvSpPr>
          <p:cNvPr id="6" name="矩形 5"/>
          <p:cNvSpPr>
            <a:spLocks noChangeArrowheads="1"/>
          </p:cNvSpPr>
          <p:nvPr/>
        </p:nvSpPr>
        <p:spPr bwMode="auto">
          <a:xfrm>
            <a:off x="3009900" y="2663825"/>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t>知识库</a:t>
            </a:r>
            <a:endParaRPr lang="zh-CN" altLang="en-US" sz="1800"/>
          </a:p>
          <a:p>
            <a:pPr algn="ctr">
              <a:spcBef>
                <a:spcPct val="0"/>
              </a:spcBef>
              <a:buFontTx/>
              <a:buNone/>
            </a:pPr>
            <a:r>
              <a:rPr lang="zh-CN" altLang="en-US" sz="1800"/>
              <a:t>规则</a:t>
            </a:r>
            <a:endParaRPr lang="zh-CN" altLang="en-US" sz="1800"/>
          </a:p>
        </p:txBody>
      </p:sp>
      <p:pic>
        <p:nvPicPr>
          <p:cNvPr id="11" name="图片 10" descr="屏幕剪辑"/>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9338" y="3681413"/>
            <a:ext cx="2470150"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2765425" y="5599113"/>
            <a:ext cx="1106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局部表示</a:t>
            </a:r>
            <a:endParaRPr lang="zh-CN" altLang="en-US" sz="1800"/>
          </a:p>
        </p:txBody>
      </p:sp>
      <p:sp>
        <p:nvSpPr>
          <p:cNvPr id="13" name="矩形 12"/>
          <p:cNvSpPr>
            <a:spLocks noChangeArrowheads="1"/>
          </p:cNvSpPr>
          <p:nvPr/>
        </p:nvSpPr>
        <p:spPr bwMode="auto">
          <a:xfrm>
            <a:off x="6018213" y="3473450"/>
            <a:ext cx="3184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嵌入：压缩、低维、稠密向量</a:t>
            </a:r>
            <a:endParaRPr lang="zh-CN" altLang="en-US" sz="1800"/>
          </a:p>
        </p:txBody>
      </p:sp>
      <p:sp>
        <p:nvSpPr>
          <p:cNvPr id="14" name="矩形 13"/>
          <p:cNvSpPr>
            <a:spLocks noChangeArrowheads="1"/>
          </p:cNvSpPr>
          <p:nvPr/>
        </p:nvSpPr>
        <p:spPr bwMode="auto">
          <a:xfrm>
            <a:off x="2114550" y="5327650"/>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spcBef>
                <a:spcPct val="0"/>
              </a:spcBef>
              <a:buFontTx/>
              <a:buNone/>
            </a:pPr>
            <a:r>
              <a:rPr lang="en-US" altLang="zh-CN" sz="1800"/>
              <a:t>One-Hot</a:t>
            </a:r>
            <a:r>
              <a:rPr lang="zh-CN" altLang="en-US" sz="1800"/>
              <a:t>向量</a:t>
            </a:r>
            <a:endParaRPr lang="en-US" altLang="zh-CN"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6"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p:txBody>
          <a:bodyPr/>
          <a:lstStyle/>
          <a:p>
            <a:r>
              <a:rPr lang="zh-CN" altLang="en-US" dirty="0"/>
              <a:t>表示学习</a:t>
            </a:r>
            <a:endParaRPr lang="zh-CN" altLang="en-US" dirty="0"/>
          </a:p>
        </p:txBody>
      </p:sp>
      <p:sp>
        <p:nvSpPr>
          <p:cNvPr id="3" name="Content Placeholder 2"/>
          <p:cNvSpPr>
            <a:spLocks noGrp="1" noChangeArrowheads="1"/>
          </p:cNvSpPr>
          <p:nvPr>
            <p:ph sz="quarter" idx="1"/>
          </p:nvPr>
        </p:nvSpPr>
        <p:spPr>
          <a:xfrm>
            <a:off x="609600" y="1219200"/>
            <a:ext cx="10972800" cy="4937125"/>
          </a:xfrm>
        </p:spPr>
        <p:txBody>
          <a:bodyPr/>
          <a:lstStyle/>
          <a:p>
            <a:r>
              <a:rPr lang="zh-CN" altLang="en-US"/>
              <a:t>数据表示是机器学习的核心问题。</a:t>
            </a:r>
            <a:endParaRPr lang="en-US" altLang="zh-CN"/>
          </a:p>
          <a:p>
            <a:pPr lvl="1"/>
            <a:r>
              <a:rPr lang="zh-CN" altLang="en-US"/>
              <a:t>特征工程：需要借助人类智能</a:t>
            </a:r>
            <a:endParaRPr lang="en-US" altLang="zh-CN"/>
          </a:p>
          <a:p>
            <a:r>
              <a:rPr lang="zh-CN" altLang="en-US"/>
              <a:t>表示学习</a:t>
            </a:r>
            <a:endParaRPr lang="en-US" altLang="zh-CN"/>
          </a:p>
          <a:p>
            <a:pPr lvl="1"/>
            <a:r>
              <a:rPr lang="zh-CN" altLang="en-US"/>
              <a:t>如何自动从数据中学习好的表示</a:t>
            </a:r>
            <a:endParaRPr lang="en-US" altLang="zh-CN"/>
          </a:p>
          <a:p>
            <a:r>
              <a:rPr lang="zh-CN" altLang="en-US"/>
              <a:t>一般而言，一个好的表示具有以下几个优点：</a:t>
            </a:r>
            <a:endParaRPr lang="zh-CN" altLang="en-US"/>
          </a:p>
          <a:p>
            <a:pPr lvl="1"/>
            <a:r>
              <a:rPr lang="zh-CN" altLang="en-US"/>
              <a:t>应该具有很强的表示能力。</a:t>
            </a:r>
            <a:endParaRPr lang="zh-CN" altLang="en-US"/>
          </a:p>
          <a:p>
            <a:pPr lvl="1"/>
            <a:r>
              <a:rPr lang="zh-CN" altLang="en-US"/>
              <a:t>应该使后续的学习任务变得简单。</a:t>
            </a:r>
            <a:endParaRPr lang="zh-CN" altLang="en-US"/>
          </a:p>
          <a:p>
            <a:pPr lvl="1"/>
            <a:r>
              <a:rPr lang="zh-CN" altLang="en-US"/>
              <a:t>应该具有一般性，是任务或领域独立的。</a:t>
            </a:r>
            <a:endParaRPr lang="en-US" altLang="zh-CN"/>
          </a:p>
          <a:p>
            <a:r>
              <a:rPr lang="zh-CN" altLang="en-US"/>
              <a:t>难点</a:t>
            </a:r>
            <a:endParaRPr lang="en-US" altLang="zh-CN"/>
          </a:p>
          <a:p>
            <a:pPr lvl="1"/>
            <a:r>
              <a:rPr lang="zh-CN" altLang="en-US"/>
              <a:t>没有明确的目标</a:t>
            </a:r>
            <a:endParaRPr lang="en-US" altLang="zh-CN"/>
          </a:p>
        </p:txBody>
      </p:sp>
      <p:sp>
        <p:nvSpPr>
          <p:cNvPr id="6" name="Rectangle 5"/>
          <p:cNvSpPr/>
          <p:nvPr/>
        </p:nvSpPr>
        <p:spPr>
          <a:xfrm>
            <a:off x="5715000" y="5160963"/>
            <a:ext cx="5181600" cy="955675"/>
          </a:xfrm>
          <a:prstGeom prst="rect">
            <a:avLst/>
          </a:prstGeom>
        </p:spPr>
        <p:txBody>
          <a:bodyPr>
            <a:spAutoFit/>
          </a:bodyPr>
          <a:lstStyle/>
          <a:p>
            <a:pPr>
              <a:defRPr/>
            </a:pPr>
            <a:r>
              <a:rPr lang="en-US" altLang="zh-CN" sz="1400" dirty="0" err="1">
                <a:solidFill>
                  <a:schemeClr val="bg1">
                    <a:lumMod val="50000"/>
                  </a:schemeClr>
                </a:solidFill>
              </a:rPr>
              <a:t>Bengio</a:t>
            </a:r>
            <a:r>
              <a:rPr lang="en-US" altLang="zh-CN" sz="1400" dirty="0">
                <a:solidFill>
                  <a:schemeClr val="bg1">
                    <a:lumMod val="50000"/>
                  </a:schemeClr>
                </a:solidFill>
              </a:rPr>
              <a:t>, </a:t>
            </a:r>
            <a:r>
              <a:rPr lang="en-US" altLang="zh-CN" sz="1400" dirty="0" err="1">
                <a:solidFill>
                  <a:schemeClr val="bg1">
                    <a:lumMod val="50000"/>
                  </a:schemeClr>
                </a:solidFill>
              </a:rPr>
              <a:t>Yoshua</a:t>
            </a:r>
            <a:r>
              <a:rPr lang="en-US" altLang="zh-CN" sz="1400" dirty="0">
                <a:solidFill>
                  <a:schemeClr val="bg1">
                    <a:lumMod val="50000"/>
                  </a:schemeClr>
                </a:solidFill>
              </a:rPr>
              <a:t>, Aaron </a:t>
            </a:r>
            <a:r>
              <a:rPr lang="en-US" altLang="zh-CN" sz="1400" dirty="0" err="1">
                <a:solidFill>
                  <a:schemeClr val="bg1">
                    <a:lumMod val="50000"/>
                  </a:schemeClr>
                </a:solidFill>
              </a:rPr>
              <a:t>Courville</a:t>
            </a:r>
            <a:r>
              <a:rPr lang="en-US" altLang="zh-CN" sz="1400" dirty="0">
                <a:solidFill>
                  <a:schemeClr val="bg1">
                    <a:lumMod val="50000"/>
                  </a:schemeClr>
                </a:solidFill>
              </a:rPr>
              <a:t>, and Pascal Vincent. "Representation learning: A review and new perspectives." IEEE transactions on pattern analysis and machine intelligence 35.8 (2013): 1798-1828.</a:t>
            </a:r>
            <a:endParaRPr lang="zh-CN" altLang="en-US" sz="14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1"/>
          <p:cNvSpPr>
            <a:spLocks noGrp="1" noChangeArrowheads="1"/>
          </p:cNvSpPr>
          <p:nvPr>
            <p:ph type="title"/>
          </p:nvPr>
        </p:nvSpPr>
        <p:spPr/>
        <p:txBody>
          <a:bodyPr/>
          <a:lstStyle/>
          <a:p>
            <a:r>
              <a:rPr lang="zh-CN" altLang="en-US" dirty="0"/>
              <a:t>传统的特征提取 </a:t>
            </a:r>
            <a:r>
              <a:rPr lang="en-US" altLang="zh-CN" dirty="0"/>
              <a:t>VS </a:t>
            </a:r>
            <a:r>
              <a:rPr lang="zh-CN" altLang="en-US" dirty="0"/>
              <a:t>表示学习</a:t>
            </a:r>
            <a:endParaRPr lang="zh-CN" altLang="en-US" dirty="0"/>
          </a:p>
        </p:txBody>
      </p:sp>
      <p:sp>
        <p:nvSpPr>
          <p:cNvPr id="3" name="Content Placeholder 2"/>
          <p:cNvSpPr>
            <a:spLocks noGrp="1" noChangeArrowheads="1"/>
          </p:cNvSpPr>
          <p:nvPr>
            <p:ph sz="quarter" idx="1"/>
          </p:nvPr>
        </p:nvSpPr>
        <p:spPr>
          <a:xfrm>
            <a:off x="609600" y="1219200"/>
            <a:ext cx="10972800" cy="4937125"/>
          </a:xfrm>
        </p:spPr>
        <p:txBody>
          <a:bodyPr/>
          <a:lstStyle/>
          <a:p>
            <a:r>
              <a:rPr lang="zh-CN" altLang="en-US"/>
              <a:t>特征提取</a:t>
            </a:r>
            <a:endParaRPr lang="en-US" altLang="zh-CN"/>
          </a:p>
          <a:p>
            <a:pPr lvl="1"/>
            <a:r>
              <a:rPr lang="zh-CN" altLang="en-US"/>
              <a:t>线性投影（子空间）</a:t>
            </a:r>
            <a:endParaRPr lang="en-US" altLang="zh-CN"/>
          </a:p>
          <a:p>
            <a:pPr lvl="2"/>
            <a:r>
              <a:rPr lang="en-US" altLang="zh-CN"/>
              <a:t>PCA</a:t>
            </a:r>
            <a:r>
              <a:rPr lang="zh-CN" altLang="en-US"/>
              <a:t>、</a:t>
            </a:r>
            <a:r>
              <a:rPr lang="en-US" altLang="zh-CN"/>
              <a:t>LDA</a:t>
            </a:r>
            <a:endParaRPr lang="en-US" altLang="zh-CN"/>
          </a:p>
          <a:p>
            <a:pPr lvl="1"/>
            <a:r>
              <a:rPr lang="zh-CN" altLang="en-US"/>
              <a:t>非线性嵌入</a:t>
            </a:r>
            <a:endParaRPr lang="en-US" altLang="zh-CN"/>
          </a:p>
          <a:p>
            <a:pPr lvl="2"/>
            <a:r>
              <a:rPr lang="en-US" altLang="zh-CN"/>
              <a:t>LLE</a:t>
            </a:r>
            <a:r>
              <a:rPr lang="zh-CN" altLang="en-US"/>
              <a:t>、</a:t>
            </a:r>
            <a:r>
              <a:rPr lang="en-US" altLang="zh-CN"/>
              <a:t>Isomap</a:t>
            </a:r>
            <a:r>
              <a:rPr lang="zh-CN" altLang="en-US"/>
              <a:t>、谱方法</a:t>
            </a:r>
            <a:endParaRPr lang="en-US" altLang="zh-CN"/>
          </a:p>
          <a:p>
            <a:pPr lvl="1"/>
            <a:r>
              <a:rPr lang="zh-CN" altLang="en-US"/>
              <a:t>自编码器</a:t>
            </a:r>
            <a:endParaRPr lang="en-US" altLang="zh-CN"/>
          </a:p>
          <a:p>
            <a:pPr lvl="1"/>
            <a:endParaRPr lang="en-US" altLang="zh-CN"/>
          </a:p>
          <a:p>
            <a:r>
              <a:rPr lang="zh-CN" altLang="en-US"/>
              <a:t>特征提取</a:t>
            </a:r>
            <a:r>
              <a:rPr lang="en-US" altLang="zh-CN"/>
              <a:t>VS</a:t>
            </a:r>
            <a:r>
              <a:rPr lang="zh-CN" altLang="en-US"/>
              <a:t>表示学习</a:t>
            </a:r>
            <a:endParaRPr lang="en-US" altLang="zh-CN"/>
          </a:p>
          <a:p>
            <a:pPr lvl="1"/>
            <a:r>
              <a:rPr lang="zh-CN" altLang="en-US"/>
              <a:t>特征提取：基于任务或先验对去除无用特征</a:t>
            </a:r>
            <a:endParaRPr lang="en-US" altLang="zh-CN"/>
          </a:p>
          <a:p>
            <a:pPr lvl="1"/>
            <a:r>
              <a:rPr lang="zh-CN" altLang="en-US"/>
              <a:t>表示学习：通过深度模型学习高层语义特征</a:t>
            </a:r>
            <a:endParaRPr lang="en-US" altLang="zh-CN"/>
          </a:p>
          <a:p>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p:cNvSpPr>
            <a:spLocks noGrp="1" noChangeArrowheads="1"/>
          </p:cNvSpPr>
          <p:nvPr>
            <p:ph idx="1"/>
          </p:nvPr>
        </p:nvSpPr>
        <p:spPr>
          <a:xfrm>
            <a:off x="304800" y="838200"/>
            <a:ext cx="11582400" cy="4525963"/>
          </a:xfrm>
        </p:spPr>
        <p:txBody>
          <a:bodyPr/>
          <a:lstStyle/>
          <a:p>
            <a:r>
              <a:rPr lang="zh-CN" altLang="en-US" b="1">
                <a:solidFill>
                  <a:srgbClr val="C00000"/>
                </a:solidFill>
              </a:rPr>
              <a:t>机器学习</a:t>
            </a:r>
            <a:r>
              <a:rPr lang="zh-CN" altLang="en-US" sz="2800"/>
              <a:t>的主要目的是设计和分析一些学习算法，让计算机从数据中获得一些决策函数，从而可以帮助人们解决一些特定任务，提高效率。</a:t>
            </a:r>
            <a:endParaRPr lang="en-US" altLang="zh-CN" sz="2800"/>
          </a:p>
          <a:p>
            <a:r>
              <a:rPr lang="zh-CN" altLang="en-US" b="1">
                <a:solidFill>
                  <a:srgbClr val="C00000"/>
                </a:solidFill>
              </a:rPr>
              <a:t>深度学习（</a:t>
            </a:r>
            <a:r>
              <a:rPr lang="en-US" altLang="zh-CN" b="1">
                <a:solidFill>
                  <a:srgbClr val="C00000"/>
                </a:solidFill>
              </a:rPr>
              <a:t>Deep Learning</a:t>
            </a:r>
            <a:r>
              <a:rPr lang="zh-CN" altLang="en-US" b="1">
                <a:solidFill>
                  <a:srgbClr val="C00000"/>
                </a:solidFill>
              </a:rPr>
              <a:t>，</a:t>
            </a:r>
            <a:r>
              <a:rPr lang="en-US" altLang="zh-CN" b="1">
                <a:solidFill>
                  <a:srgbClr val="C00000"/>
                </a:solidFill>
              </a:rPr>
              <a:t>DL</a:t>
            </a:r>
            <a:r>
              <a:rPr lang="zh-CN" altLang="en-US" b="1">
                <a:solidFill>
                  <a:srgbClr val="C00000"/>
                </a:solidFill>
              </a:rPr>
              <a:t>）</a:t>
            </a:r>
            <a:r>
              <a:rPr lang="zh-CN" altLang="en-US" sz="2800"/>
              <a:t>仿神经单元接收多个输入之后会做一个线性变化，每个输入都会乘上一些权重，加起来；之后再做一个非线性变化，例如用 </a:t>
            </a:r>
            <a:r>
              <a:rPr lang="en-US" altLang="zh-CN" sz="2800"/>
              <a:t>Softmax </a:t>
            </a:r>
            <a:r>
              <a:rPr lang="zh-CN" altLang="en-US" sz="2800"/>
              <a:t>。每层都有若干结点及连接这些点的边，在训练数据集上会学习出边的权值，从而建立模型。随着边所表征的函数的不同，可以有各种不同的神经网络。如果</a:t>
            </a:r>
            <a:r>
              <a:rPr lang="en-US" altLang="zh-CN" sz="2800"/>
              <a:t>ANN</a:t>
            </a:r>
            <a:r>
              <a:rPr lang="zh-CN" altLang="en-US" sz="2800"/>
              <a:t>的隐层足够多，选择适当的连接函数和架构，并增加一个非监督学习的“</a:t>
            </a:r>
            <a:r>
              <a:rPr lang="en-US" altLang="zh-CN" sz="2800"/>
              <a:t>pre training”</a:t>
            </a:r>
            <a:r>
              <a:rPr lang="zh-CN" altLang="en-US" sz="2800"/>
              <a:t>网络组成，就会具有更强的表述能力</a:t>
            </a:r>
            <a:endParaRPr lang="zh-CN" altLang="en-US" sz="2800"/>
          </a:p>
        </p:txBody>
      </p:sp>
      <p:pic>
        <p:nvPicPr>
          <p:cNvPr id="62467" name="内容占位符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45513" y="4495800"/>
            <a:ext cx="3341687"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p:txBody>
          <a:bodyPr/>
          <a:lstStyle/>
          <a:p>
            <a:r>
              <a:rPr lang="zh-CN" altLang="en-US"/>
              <a:t>深度学习</a:t>
            </a:r>
            <a:endParaRPr lang="zh-CN" altLang="en-US"/>
          </a:p>
        </p:txBody>
      </p:sp>
      <p:sp>
        <p:nvSpPr>
          <p:cNvPr id="31747" name="内容占位符 2"/>
          <p:cNvSpPr>
            <a:spLocks noGrp="1" noChangeArrowheads="1"/>
          </p:cNvSpPr>
          <p:nvPr>
            <p:ph sz="quarter" idx="1"/>
          </p:nvPr>
        </p:nvSpPr>
        <p:spPr>
          <a:xfrm>
            <a:off x="609600" y="1219200"/>
            <a:ext cx="10972800" cy="4937125"/>
          </a:xfrm>
        </p:spPr>
        <p:txBody>
          <a:bodyPr/>
          <a:lstStyle/>
          <a:p>
            <a:r>
              <a:rPr lang="zh-CN" altLang="en-US"/>
              <a:t>通过构建具有一定“深度”的模型，可以让模型来自动学习好的特征表示（从底层特征，到中层特征，再到高层特征），从而最终提升预测或识别的准确性。</a:t>
            </a:r>
            <a:endParaRPr lang="zh-CN" altLang="en-US"/>
          </a:p>
        </p:txBody>
      </p:sp>
      <p:pic>
        <p:nvPicPr>
          <p:cNvPr id="31748" name="图片 4" descr="屏幕剪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2805271"/>
            <a:ext cx="6934200" cy="148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7467600" y="3810000"/>
            <a:ext cx="4486275" cy="253423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itle 4"/>
          <p:cNvSpPr>
            <a:spLocks noGrp="1" noChangeArrowheads="1"/>
          </p:cNvSpPr>
          <p:nvPr>
            <p:ph type="title"/>
          </p:nvPr>
        </p:nvSpPr>
        <p:spPr/>
        <p:txBody>
          <a:bodyPr/>
          <a:lstStyle/>
          <a:p>
            <a:r>
              <a:rPr lang="zh-CN" altLang="en-US" dirty="0"/>
              <a:t>深度学习之</a:t>
            </a:r>
            <a:r>
              <a:rPr lang="en-US" altLang="zh-CN" dirty="0"/>
              <a:t>CNN</a:t>
            </a:r>
            <a:r>
              <a:rPr lang="zh-CN" altLang="en-US" dirty="0"/>
              <a:t>的基本架构</a:t>
            </a:r>
            <a:endParaRPr lang="zh-CN" altLang="en-US" dirty="0"/>
          </a:p>
        </p:txBody>
      </p:sp>
      <p:pic>
        <p:nvPicPr>
          <p:cNvPr id="32771" name="Content Placeholder 3"/>
          <p:cNvPicPr>
            <a:picLocks noGrp="1" noChangeAspect="1" noChangeArrowheads="1"/>
          </p:cNvPicPr>
          <p:nvPr>
            <p:ph sz="quarter" idx="4294967295"/>
          </p:nvPr>
        </p:nvPicPr>
        <p:blipFill>
          <a:blip r:embed="rId1">
            <a:extLst>
              <a:ext uri="{28A0092B-C50C-407E-A947-70E740481C1C}">
                <a14:useLocalDpi xmlns:a14="http://schemas.microsoft.com/office/drawing/2010/main" val="0"/>
              </a:ext>
            </a:extLst>
          </a:blip>
          <a:srcRect/>
          <a:stretch>
            <a:fillRect/>
          </a:stretch>
        </p:blipFill>
        <p:spPr>
          <a:xfrm>
            <a:off x="296863" y="1303338"/>
            <a:ext cx="11598275" cy="555307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標題 1"/>
          <p:cNvSpPr>
            <a:spLocks noGrp="1" noChangeArrowheads="1"/>
          </p:cNvSpPr>
          <p:nvPr>
            <p:ph type="title"/>
          </p:nvPr>
        </p:nvSpPr>
        <p:spPr/>
        <p:txBody>
          <a:bodyPr/>
          <a:lstStyle/>
          <a:p>
            <a:r>
              <a:rPr lang="zh-CN" altLang="en-US"/>
              <a:t>常用的深度学习框架</a:t>
            </a:r>
            <a:endParaRPr lang="zh-TW" altLang="en-US"/>
          </a:p>
        </p:txBody>
      </p:sp>
      <p:sp>
        <p:nvSpPr>
          <p:cNvPr id="63491" name="内容占位符 10"/>
          <p:cNvSpPr>
            <a:spLocks noGrp="1" noChangeArrowheads="1"/>
          </p:cNvSpPr>
          <p:nvPr>
            <p:ph sz="quarter" idx="1"/>
          </p:nvPr>
        </p:nvSpPr>
        <p:spPr>
          <a:xfrm>
            <a:off x="609600" y="1219200"/>
            <a:ext cx="10972800" cy="4937125"/>
          </a:xfrm>
        </p:spPr>
        <p:txBody>
          <a:bodyPr/>
          <a:lstStyle/>
          <a:p>
            <a:pPr>
              <a:buFontTx/>
              <a:buAutoNum type="arabicPeriod"/>
            </a:pPr>
            <a:r>
              <a:rPr lang="zh-CN" altLang="en-US">
                <a:latin typeface="宋体" panose="02010600030101010101" pitchFamily="2" charset="-122"/>
              </a:rPr>
              <a:t>简易和快速的原型设计</a:t>
            </a:r>
            <a:endParaRPr lang="en-US" altLang="zh-CN">
              <a:latin typeface="宋体" panose="02010600030101010101" pitchFamily="2" charset="-122"/>
            </a:endParaRPr>
          </a:p>
          <a:p>
            <a:pPr>
              <a:buFontTx/>
              <a:buAutoNum type="arabicPeriod"/>
            </a:pPr>
            <a:r>
              <a:rPr lang="zh-CN" altLang="en-US">
                <a:latin typeface="宋体" panose="02010600030101010101" pitchFamily="2" charset="-122"/>
              </a:rPr>
              <a:t>自动梯度计算</a:t>
            </a:r>
            <a:endParaRPr lang="en-US" altLang="zh-CN">
              <a:latin typeface="宋体" panose="02010600030101010101" pitchFamily="2" charset="-122"/>
            </a:endParaRPr>
          </a:p>
          <a:p>
            <a:pPr>
              <a:buFontTx/>
              <a:buAutoNum type="arabicPeriod"/>
            </a:pPr>
            <a:r>
              <a:rPr lang="zh-CN" altLang="en-US">
                <a:latin typeface="宋体" panose="02010600030101010101" pitchFamily="2" charset="-122"/>
              </a:rPr>
              <a:t>无缝</a:t>
            </a:r>
            <a:r>
              <a:rPr lang="en-US" altLang="zh-CN">
                <a:latin typeface="宋体" panose="02010600030101010101" pitchFamily="2" charset="-122"/>
              </a:rPr>
              <a:t>CPU</a:t>
            </a:r>
            <a:r>
              <a:rPr lang="zh-CN" altLang="en-US">
                <a:latin typeface="宋体" panose="02010600030101010101" pitchFamily="2" charset="-122"/>
              </a:rPr>
              <a:t>和</a:t>
            </a:r>
            <a:r>
              <a:rPr lang="en-US" altLang="zh-CN">
                <a:latin typeface="宋体" panose="02010600030101010101" pitchFamily="2" charset="-122"/>
              </a:rPr>
              <a:t>GPU</a:t>
            </a:r>
            <a:r>
              <a:rPr lang="zh-CN" altLang="en-US">
                <a:latin typeface="宋体" panose="02010600030101010101" pitchFamily="2" charset="-122"/>
              </a:rPr>
              <a:t>切换</a:t>
            </a:r>
            <a:endParaRPr lang="zh-CN" altLang="en-US">
              <a:latin typeface="宋体" panose="02010600030101010101" pitchFamily="2" charset="-122"/>
            </a:endParaRPr>
          </a:p>
          <a:p>
            <a:endParaRPr lang="zh-CN" altLang="en-US"/>
          </a:p>
        </p:txBody>
      </p:sp>
      <p:pic>
        <p:nvPicPr>
          <p:cNvPr id="63492"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25638" y="3122613"/>
            <a:ext cx="1619250"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2" descr="屏幕剪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5338763"/>
            <a:ext cx="24384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163" y="3289300"/>
            <a:ext cx="19716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600" y="5383213"/>
            <a:ext cx="181927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图片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4150" y="4654550"/>
            <a:ext cx="224948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8" descr="âdeep learning frameworkâçå¾çæç´¢ç»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9900" y="2901950"/>
            <a:ext cx="19050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图片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8025" y="4953000"/>
            <a:ext cx="2089150"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图片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4775" y="4187825"/>
            <a:ext cx="19621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0" name="图片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2336800"/>
            <a:ext cx="24876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274638"/>
            <a:ext cx="8229600" cy="868362"/>
          </a:xfrm>
        </p:spPr>
        <p:txBody>
          <a:bodyPr/>
          <a:lstStyle/>
          <a:p>
            <a:pPr eaLnBrk="1" hangingPunct="1"/>
            <a:r>
              <a:rPr lang="zh-CN" altLang="en-US"/>
              <a:t>课程主要内容</a:t>
            </a:r>
            <a:endParaRPr lang="en-US" altLang="zh-CN"/>
          </a:p>
        </p:txBody>
      </p:sp>
      <p:sp>
        <p:nvSpPr>
          <p:cNvPr id="34819" name="Rectangle 3"/>
          <p:cNvSpPr>
            <a:spLocks noGrp="1" noChangeArrowheads="1"/>
          </p:cNvSpPr>
          <p:nvPr>
            <p:ph type="body" idx="1"/>
          </p:nvPr>
        </p:nvSpPr>
        <p:spPr>
          <a:xfrm>
            <a:off x="533400" y="1066800"/>
            <a:ext cx="11430000" cy="5867400"/>
          </a:xfrm>
        </p:spPr>
        <p:txBody>
          <a:bodyPr/>
          <a:lstStyle/>
          <a:p>
            <a:pPr eaLnBrk="1" hangingPunct="1">
              <a:lnSpc>
                <a:spcPct val="90000"/>
              </a:lnSpc>
              <a:defRPr/>
            </a:pPr>
            <a:r>
              <a:rPr lang="en-US" altLang="zh-CN" sz="2800" b="1" dirty="0">
                <a:solidFill>
                  <a:srgbClr val="FF0000"/>
                </a:solidFill>
              </a:rPr>
              <a:t>Part 1</a:t>
            </a:r>
            <a:r>
              <a:rPr lang="zh-CN" altLang="en-US" sz="2800" b="1" dirty="0">
                <a:solidFill>
                  <a:srgbClr val="FF0000"/>
                </a:solidFill>
              </a:rPr>
              <a:t>：引言</a:t>
            </a:r>
            <a:endParaRPr lang="en-US" altLang="zh-CN" sz="2800" b="1" dirty="0">
              <a:solidFill>
                <a:srgbClr val="FF0000"/>
              </a:solidFill>
            </a:endParaRPr>
          </a:p>
          <a:p>
            <a:pPr lvl="1" eaLnBrk="1" hangingPunct="1">
              <a:lnSpc>
                <a:spcPct val="90000"/>
              </a:lnSpc>
              <a:defRPr/>
            </a:pPr>
            <a:r>
              <a:rPr lang="zh-CN" altLang="en-US" sz="2400" dirty="0"/>
              <a:t>人工智能概述</a:t>
            </a:r>
            <a:endParaRPr lang="en-US" altLang="zh-CN" sz="2400" dirty="0"/>
          </a:p>
          <a:p>
            <a:pPr lvl="1" eaLnBrk="1" hangingPunct="1">
              <a:lnSpc>
                <a:spcPct val="90000"/>
              </a:lnSpc>
              <a:defRPr/>
            </a:pPr>
            <a:r>
              <a:rPr lang="en-US" altLang="zh-CN" sz="2400" dirty="0">
                <a:solidFill>
                  <a:schemeClr val="bg1">
                    <a:lumMod val="65000"/>
                  </a:schemeClr>
                </a:solidFill>
              </a:rPr>
              <a:t>Python</a:t>
            </a:r>
            <a:r>
              <a:rPr lang="zh-CN" altLang="en-US" sz="2400" dirty="0">
                <a:solidFill>
                  <a:schemeClr val="bg1">
                    <a:lumMod val="65000"/>
                  </a:schemeClr>
                </a:solidFill>
              </a:rPr>
              <a:t>、</a:t>
            </a:r>
            <a:r>
              <a:rPr lang="en-US" altLang="zh-CN" sz="2400" dirty="0" err="1">
                <a:solidFill>
                  <a:schemeClr val="bg1">
                    <a:lumMod val="65000"/>
                  </a:schemeClr>
                </a:solidFill>
              </a:rPr>
              <a:t>Numpy</a:t>
            </a:r>
            <a:r>
              <a:rPr lang="zh-CN" altLang="en-US" sz="2400" dirty="0">
                <a:solidFill>
                  <a:schemeClr val="bg1">
                    <a:lumMod val="65000"/>
                  </a:schemeClr>
                </a:solidFill>
              </a:rPr>
              <a:t>、</a:t>
            </a:r>
            <a:r>
              <a:rPr lang="en-US" altLang="zh-CN" sz="2400" dirty="0">
                <a:solidFill>
                  <a:schemeClr val="bg1">
                    <a:lumMod val="65000"/>
                  </a:schemeClr>
                </a:solidFill>
              </a:rPr>
              <a:t>Pandas</a:t>
            </a:r>
            <a:r>
              <a:rPr lang="zh-CN" altLang="en-US" sz="2400" dirty="0">
                <a:solidFill>
                  <a:schemeClr val="bg1">
                    <a:lumMod val="65000"/>
                  </a:schemeClr>
                </a:solidFill>
              </a:rPr>
              <a:t>、</a:t>
            </a:r>
            <a:r>
              <a:rPr lang="en-US" altLang="zh-CN" sz="2400" dirty="0">
                <a:solidFill>
                  <a:schemeClr val="bg1">
                    <a:lumMod val="65000"/>
                  </a:schemeClr>
                </a:solidFill>
              </a:rPr>
              <a:t>Matplotlib</a:t>
            </a:r>
            <a:r>
              <a:rPr lang="zh-CN" altLang="en-US" sz="2400" dirty="0">
                <a:solidFill>
                  <a:schemeClr val="bg1">
                    <a:lumMod val="65000"/>
                  </a:schemeClr>
                </a:solidFill>
              </a:rPr>
              <a:t>、</a:t>
            </a:r>
            <a:r>
              <a:rPr lang="en-US" altLang="zh-CN" sz="2400" dirty="0" err="1">
                <a:solidFill>
                  <a:schemeClr val="bg1">
                    <a:lumMod val="65000"/>
                  </a:schemeClr>
                </a:solidFill>
              </a:rPr>
              <a:t>Skilearn</a:t>
            </a:r>
            <a:r>
              <a:rPr lang="zh-CN" altLang="en-US" sz="2400" dirty="0">
                <a:solidFill>
                  <a:schemeClr val="bg1">
                    <a:lumMod val="65000"/>
                  </a:schemeClr>
                </a:solidFill>
              </a:rPr>
              <a:t>等简介（已经安排了自学，不再详述）</a:t>
            </a:r>
            <a:endParaRPr lang="en-US" altLang="zh-CN" sz="2400" dirty="0">
              <a:solidFill>
                <a:schemeClr val="bg1">
                  <a:lumMod val="65000"/>
                </a:schemeClr>
              </a:solidFill>
            </a:endParaRPr>
          </a:p>
          <a:p>
            <a:pPr lvl="1" eaLnBrk="1" hangingPunct="1">
              <a:lnSpc>
                <a:spcPct val="90000"/>
              </a:lnSpc>
              <a:defRPr/>
            </a:pPr>
            <a:r>
              <a:rPr lang="zh-CN" altLang="en-US" sz="2400" dirty="0"/>
              <a:t>机器学习概述</a:t>
            </a:r>
            <a:endParaRPr lang="en-US" altLang="zh-CN" sz="2400" dirty="0"/>
          </a:p>
          <a:p>
            <a:pPr eaLnBrk="1" hangingPunct="1">
              <a:lnSpc>
                <a:spcPct val="90000"/>
              </a:lnSpc>
              <a:defRPr/>
            </a:pPr>
            <a:r>
              <a:rPr lang="en-US" altLang="zh-CN" sz="2800" b="1" dirty="0">
                <a:solidFill>
                  <a:srgbClr val="FF0000"/>
                </a:solidFill>
              </a:rPr>
              <a:t>Part 2</a:t>
            </a:r>
            <a:r>
              <a:rPr lang="zh-CN" altLang="en-US" sz="2800" b="1" dirty="0">
                <a:solidFill>
                  <a:srgbClr val="FF0000"/>
                </a:solidFill>
              </a:rPr>
              <a:t>：统计机器学习与深度学习</a:t>
            </a:r>
            <a:endParaRPr lang="en-US" altLang="zh-CN" sz="2800" b="1" dirty="0">
              <a:solidFill>
                <a:srgbClr val="FF0000"/>
              </a:solidFill>
            </a:endParaRPr>
          </a:p>
          <a:p>
            <a:pPr lvl="1" eaLnBrk="1" hangingPunct="1">
              <a:lnSpc>
                <a:spcPct val="90000"/>
              </a:lnSpc>
              <a:defRPr/>
            </a:pPr>
            <a:r>
              <a:rPr lang="zh-CN" altLang="en-US" sz="2400" dirty="0"/>
              <a:t>背景知识与数学基础</a:t>
            </a:r>
            <a:endParaRPr lang="en-US" altLang="zh-CN" sz="2400" dirty="0"/>
          </a:p>
          <a:p>
            <a:pPr lvl="1" eaLnBrk="1" hangingPunct="1">
              <a:lnSpc>
                <a:spcPct val="90000"/>
              </a:lnSpc>
              <a:defRPr/>
            </a:pPr>
            <a:r>
              <a:rPr lang="zh-CN" altLang="en-US" sz="2400" dirty="0"/>
              <a:t>监督学习（回归、分类算法、决策树与随机森林、贝叶斯分类、</a:t>
            </a:r>
            <a:r>
              <a:rPr lang="en-US" altLang="zh-CN" sz="2400" dirty="0"/>
              <a:t>SVM</a:t>
            </a:r>
            <a:r>
              <a:rPr lang="zh-CN" altLang="en-US" sz="2400" dirty="0"/>
              <a:t>等）</a:t>
            </a:r>
            <a:endParaRPr lang="en-US" altLang="zh-CN" sz="2400" dirty="0"/>
          </a:p>
          <a:p>
            <a:pPr lvl="1" eaLnBrk="1" hangingPunct="1">
              <a:lnSpc>
                <a:spcPct val="90000"/>
              </a:lnSpc>
              <a:defRPr/>
            </a:pPr>
            <a:r>
              <a:rPr lang="zh-CN" altLang="en-US" sz="2400" dirty="0"/>
              <a:t>无监督学习（聚类、</a:t>
            </a:r>
            <a:r>
              <a:rPr lang="en-US" altLang="zh-CN" sz="2400" dirty="0"/>
              <a:t>EM</a:t>
            </a:r>
            <a:r>
              <a:rPr lang="zh-CN" altLang="en-US" sz="2400" dirty="0"/>
              <a:t>算法、</a:t>
            </a:r>
            <a:r>
              <a:rPr lang="en-US" altLang="zh-CN" sz="2400" dirty="0"/>
              <a:t>KNN</a:t>
            </a:r>
            <a:r>
              <a:rPr lang="zh-CN" altLang="en-US" sz="2400" dirty="0"/>
              <a:t>、</a:t>
            </a:r>
            <a:r>
              <a:rPr lang="en-US" altLang="zh-CN" sz="2400" dirty="0" err="1"/>
              <a:t>DBScan</a:t>
            </a:r>
            <a:r>
              <a:rPr lang="zh-CN" altLang="en-US" sz="2400" dirty="0"/>
              <a:t>等）</a:t>
            </a:r>
            <a:endParaRPr lang="en-US" altLang="zh-CN" sz="2400" dirty="0"/>
          </a:p>
          <a:p>
            <a:pPr lvl="1" eaLnBrk="1" hangingPunct="1">
              <a:lnSpc>
                <a:spcPct val="90000"/>
              </a:lnSpc>
              <a:defRPr/>
            </a:pPr>
            <a:r>
              <a:rPr lang="zh-CN" altLang="en-US" sz="2400" dirty="0"/>
              <a:t>强化学习（神经网络）</a:t>
            </a:r>
            <a:endParaRPr lang="en-US" altLang="zh-CN" sz="2400" dirty="0"/>
          </a:p>
          <a:p>
            <a:pPr lvl="1" eaLnBrk="1" hangingPunct="1">
              <a:lnSpc>
                <a:spcPct val="90000"/>
              </a:lnSpc>
              <a:defRPr/>
            </a:pPr>
            <a:r>
              <a:rPr lang="zh-CN" altLang="en-US" sz="2400" dirty="0"/>
              <a:t>高效计算基础与图像线性分类器</a:t>
            </a:r>
            <a:endParaRPr lang="en-US" altLang="zh-CN" sz="2400" dirty="0"/>
          </a:p>
          <a:p>
            <a:pPr lvl="1" eaLnBrk="1" hangingPunct="1">
              <a:lnSpc>
                <a:spcPct val="90000"/>
              </a:lnSpc>
              <a:defRPr/>
            </a:pPr>
            <a:r>
              <a:rPr lang="zh-CN" altLang="en-US" sz="2400" dirty="0"/>
              <a:t>人工神经网络</a:t>
            </a:r>
            <a:endParaRPr lang="en-US" altLang="zh-CN" sz="2400" dirty="0"/>
          </a:p>
          <a:p>
            <a:pPr lvl="1" eaLnBrk="1" hangingPunct="1">
              <a:lnSpc>
                <a:spcPct val="90000"/>
              </a:lnSpc>
              <a:defRPr/>
            </a:pPr>
            <a:r>
              <a:rPr lang="en-US" altLang="zh-CN" sz="2400" dirty="0"/>
              <a:t>CNN</a:t>
            </a:r>
            <a:r>
              <a:rPr lang="zh-CN" altLang="en-US" sz="2400" dirty="0"/>
              <a:t>、</a:t>
            </a:r>
            <a:r>
              <a:rPr lang="en-US" altLang="zh-CN" sz="2400" dirty="0"/>
              <a:t>RNN</a:t>
            </a:r>
            <a:r>
              <a:rPr lang="zh-CN" altLang="en-US" sz="2400" dirty="0"/>
              <a:t>及其变种</a:t>
            </a:r>
            <a:endParaRPr lang="en-US" altLang="zh-CN" sz="2400" dirty="0"/>
          </a:p>
          <a:p>
            <a:pPr eaLnBrk="1" hangingPunct="1">
              <a:lnSpc>
                <a:spcPct val="90000"/>
              </a:lnSpc>
              <a:defRPr/>
            </a:pPr>
            <a:endParaRPr lang="zh-CN" alt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p:txBody>
          <a:bodyPr/>
          <a:lstStyle/>
          <a:p>
            <a:r>
              <a:rPr lang="zh-CN" altLang="en-US" dirty="0"/>
              <a:t>预备知识</a:t>
            </a:r>
            <a:endParaRPr lang="zh-CN" altLang="en-US" dirty="0"/>
          </a:p>
        </p:txBody>
      </p:sp>
      <p:sp>
        <p:nvSpPr>
          <p:cNvPr id="11267" name="内容占位符 2"/>
          <p:cNvSpPr>
            <a:spLocks noGrp="1" noChangeArrowheads="1"/>
          </p:cNvSpPr>
          <p:nvPr>
            <p:ph sz="quarter" idx="1"/>
          </p:nvPr>
        </p:nvSpPr>
        <p:spPr>
          <a:xfrm>
            <a:off x="533400" y="1295400"/>
            <a:ext cx="10972800" cy="5486400"/>
          </a:xfrm>
        </p:spPr>
        <p:txBody>
          <a:bodyPr/>
          <a:lstStyle/>
          <a:p>
            <a:r>
              <a:rPr lang="zh-CN" altLang="en-US"/>
              <a:t>理论基础</a:t>
            </a:r>
            <a:endParaRPr lang="en-US" altLang="zh-CN"/>
          </a:p>
          <a:p>
            <a:pPr lvl="1"/>
            <a:r>
              <a:rPr lang="zh-CN" altLang="en-US"/>
              <a:t>线性代数、微积分、数学优化、概率论、信息论。可参考 </a:t>
            </a:r>
            <a:r>
              <a:rPr lang="zh-CN" altLang="en-US">
                <a:hlinkClick r:id="rId1"/>
              </a:rPr>
              <a:t>https://nndl.github.io/</a:t>
            </a:r>
            <a:r>
              <a:rPr lang="en-US" altLang="zh-CN"/>
              <a:t>《</a:t>
            </a:r>
            <a:r>
              <a:rPr lang="zh-CN" altLang="en-US"/>
              <a:t>数学基础</a:t>
            </a:r>
            <a:r>
              <a:rPr lang="en-US" altLang="zh-CN"/>
              <a:t>》</a:t>
            </a:r>
            <a:endParaRPr lang="en-US" altLang="zh-CN"/>
          </a:p>
          <a:p>
            <a:r>
              <a:rPr lang="en-US" altLang="zh-CN"/>
              <a:t>Python</a:t>
            </a:r>
            <a:r>
              <a:rPr lang="zh-CN" altLang="en-US"/>
              <a:t>基础</a:t>
            </a:r>
            <a:endParaRPr lang="en-US" altLang="zh-CN"/>
          </a:p>
          <a:p>
            <a:pPr lvl="1"/>
            <a:r>
              <a:rPr lang="en-US" altLang="zh-CN"/>
              <a:t>Python</a:t>
            </a:r>
            <a:r>
              <a:rPr lang="zh-CN" altLang="en-US"/>
              <a:t>基础知识</a:t>
            </a:r>
            <a:endParaRPr lang="en-US" altLang="zh-CN"/>
          </a:p>
          <a:p>
            <a:pPr lvl="1"/>
            <a:r>
              <a:rPr lang="en-US" altLang="zh-CN"/>
              <a:t>Python</a:t>
            </a:r>
            <a:r>
              <a:rPr lang="zh-CN" altLang="en-US"/>
              <a:t>常用库</a:t>
            </a:r>
            <a:r>
              <a:rPr lang="en-US" altLang="zh-CN"/>
              <a:t>(1-</a:t>
            </a:r>
            <a:r>
              <a:rPr lang="zh-CN" altLang="en-US"/>
              <a:t>科学计算库</a:t>
            </a:r>
            <a:r>
              <a:rPr lang="en-US" altLang="zh-CN"/>
              <a:t>numpy ; 2-</a:t>
            </a:r>
            <a:r>
              <a:rPr lang="zh-CN" altLang="en-US"/>
              <a:t>数据分析处理库</a:t>
            </a:r>
            <a:r>
              <a:rPr lang="en-US" altLang="zh-CN"/>
              <a:t>pandas; 3-</a:t>
            </a:r>
            <a:r>
              <a:rPr lang="zh-CN" altLang="en-US"/>
              <a:t>可视化库</a:t>
            </a:r>
            <a:r>
              <a:rPr lang="en-US" altLang="zh-CN"/>
              <a:t>matpltlib; 4-</a:t>
            </a:r>
            <a:r>
              <a:rPr lang="zh-CN" altLang="en-US"/>
              <a:t>可视化库</a:t>
            </a:r>
            <a:r>
              <a:rPr lang="en-US" altLang="zh-CN"/>
              <a:t>Seaborn)</a:t>
            </a:r>
            <a:endParaRPr lang="en-US" altLang="zh-CN"/>
          </a:p>
          <a:p>
            <a:pPr lvl="1"/>
            <a:r>
              <a:rPr lang="en-US" altLang="zh-CN"/>
              <a:t>SQLite</a:t>
            </a:r>
            <a:r>
              <a:rPr lang="zh-CN" altLang="en-US"/>
              <a:t>数据库操作</a:t>
            </a:r>
            <a:endParaRPr lang="en-US" altLang="zh-CN"/>
          </a:p>
          <a:p>
            <a:pPr lvl="1"/>
            <a:r>
              <a:rPr lang="zh-CN" altLang="en-US"/>
              <a:t>机器学习工具</a:t>
            </a:r>
            <a:r>
              <a:rPr lang="en-US" altLang="zh-CN"/>
              <a:t>skilearn</a:t>
            </a:r>
            <a:r>
              <a:rPr lang="zh-CN" altLang="en-US"/>
              <a:t>的初步了解</a:t>
            </a:r>
            <a:endParaRPr lang="en-US" altLang="zh-CN"/>
          </a:p>
          <a:p>
            <a:r>
              <a:rPr lang="en-US" altLang="zh-CN"/>
              <a:t>Latex</a:t>
            </a:r>
            <a:r>
              <a:rPr lang="zh-CN" altLang="en-US"/>
              <a:t>基础</a:t>
            </a:r>
            <a:endParaRPr lang="en-US" altLang="zh-CN"/>
          </a:p>
          <a:p>
            <a:pPr lvl="1"/>
            <a:endParaRPr lang="en-US" altLang="zh-CN"/>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981200" y="274638"/>
            <a:ext cx="8229600" cy="868362"/>
          </a:xfrm>
        </p:spPr>
        <p:txBody>
          <a:bodyPr/>
          <a:lstStyle/>
          <a:p>
            <a:pPr eaLnBrk="1" hangingPunct="1"/>
            <a:r>
              <a:rPr lang="zh-CN" altLang="en-US"/>
              <a:t>课程主要内容</a:t>
            </a:r>
            <a:endParaRPr lang="en-US" altLang="zh-CN"/>
          </a:p>
        </p:txBody>
      </p:sp>
      <p:sp>
        <p:nvSpPr>
          <p:cNvPr id="36867" name="Rectangle 3"/>
          <p:cNvSpPr>
            <a:spLocks noGrp="1" noChangeArrowheads="1"/>
          </p:cNvSpPr>
          <p:nvPr>
            <p:ph type="body" idx="1"/>
          </p:nvPr>
        </p:nvSpPr>
        <p:spPr>
          <a:xfrm>
            <a:off x="381000" y="1285875"/>
            <a:ext cx="8991600" cy="5257800"/>
          </a:xfrm>
        </p:spPr>
        <p:txBody>
          <a:bodyPr/>
          <a:lstStyle/>
          <a:p>
            <a:pPr eaLnBrk="1" hangingPunct="1">
              <a:lnSpc>
                <a:spcPct val="90000"/>
              </a:lnSpc>
            </a:pPr>
            <a:r>
              <a:rPr lang="en-US" altLang="zh-CN" sz="2800" b="1" dirty="0">
                <a:solidFill>
                  <a:srgbClr val="FF0000"/>
                </a:solidFill>
              </a:rPr>
              <a:t>Part 3</a:t>
            </a:r>
            <a:r>
              <a:rPr lang="zh-CN" altLang="en-US" sz="2800" b="1" dirty="0">
                <a:solidFill>
                  <a:srgbClr val="FF0000"/>
                </a:solidFill>
              </a:rPr>
              <a:t>：文本挖掘</a:t>
            </a:r>
            <a:endParaRPr lang="en-US" altLang="zh-CN" sz="2800" b="1" dirty="0">
              <a:solidFill>
                <a:srgbClr val="FF0000"/>
              </a:solidFill>
            </a:endParaRPr>
          </a:p>
          <a:p>
            <a:pPr lvl="1" eaLnBrk="1" hangingPunct="1">
              <a:lnSpc>
                <a:spcPct val="90000"/>
              </a:lnSpc>
            </a:pPr>
            <a:r>
              <a:rPr lang="zh-CN" altLang="en-US" sz="2400" dirty="0"/>
              <a:t>词法分析</a:t>
            </a:r>
            <a:endParaRPr lang="en-US" altLang="zh-CN" sz="2400" dirty="0"/>
          </a:p>
          <a:p>
            <a:pPr lvl="1" eaLnBrk="1" hangingPunct="1">
              <a:lnSpc>
                <a:spcPct val="90000"/>
              </a:lnSpc>
            </a:pPr>
            <a:r>
              <a:rPr lang="zh-CN" altLang="en-US" sz="2400" dirty="0"/>
              <a:t>句法分析</a:t>
            </a:r>
            <a:endParaRPr lang="en-US" altLang="zh-CN" sz="2400" dirty="0"/>
          </a:p>
          <a:p>
            <a:pPr lvl="1" eaLnBrk="1" hangingPunct="1">
              <a:lnSpc>
                <a:spcPct val="90000"/>
              </a:lnSpc>
            </a:pPr>
            <a:r>
              <a:rPr lang="zh-CN" altLang="en-US" sz="2400" dirty="0"/>
              <a:t>语义分析</a:t>
            </a:r>
            <a:endParaRPr lang="en-US" altLang="zh-CN" sz="2400" dirty="0"/>
          </a:p>
          <a:p>
            <a:pPr lvl="1" eaLnBrk="1" hangingPunct="1">
              <a:lnSpc>
                <a:spcPct val="90000"/>
              </a:lnSpc>
            </a:pPr>
            <a:r>
              <a:rPr lang="zh-CN" altLang="en-US" sz="2400" dirty="0"/>
              <a:t>词嵌入技术</a:t>
            </a:r>
            <a:endParaRPr lang="en-US" altLang="zh-CN" sz="2400" dirty="0"/>
          </a:p>
          <a:p>
            <a:pPr lvl="1" eaLnBrk="1" hangingPunct="1">
              <a:lnSpc>
                <a:spcPct val="90000"/>
              </a:lnSpc>
            </a:pPr>
            <a:r>
              <a:rPr lang="zh-CN" altLang="en-US" sz="2400" dirty="0"/>
              <a:t>基于深度学习的</a:t>
            </a:r>
            <a:r>
              <a:rPr lang="en-US" altLang="zh-CN" sz="2400" dirty="0"/>
              <a:t>NLP</a:t>
            </a:r>
            <a:endParaRPr lang="en-US" altLang="zh-CN" sz="2400" dirty="0"/>
          </a:p>
          <a:p>
            <a:pPr eaLnBrk="1" hangingPunct="1">
              <a:lnSpc>
                <a:spcPct val="90000"/>
              </a:lnSpc>
            </a:pPr>
            <a:r>
              <a:rPr lang="en-US" altLang="zh-CN" sz="2800" b="1" dirty="0">
                <a:solidFill>
                  <a:srgbClr val="FF0000"/>
                </a:solidFill>
              </a:rPr>
              <a:t>Part 4</a:t>
            </a:r>
            <a:r>
              <a:rPr lang="zh-CN" altLang="en-US" sz="2800" b="1" dirty="0">
                <a:solidFill>
                  <a:srgbClr val="FF0000"/>
                </a:solidFill>
              </a:rPr>
              <a:t>：应用</a:t>
            </a:r>
            <a:endParaRPr lang="en-US" altLang="zh-CN" sz="2800" b="1" dirty="0">
              <a:solidFill>
                <a:srgbClr val="FF0000"/>
              </a:solidFill>
            </a:endParaRPr>
          </a:p>
          <a:p>
            <a:pPr lvl="1" eaLnBrk="1" hangingPunct="1">
              <a:lnSpc>
                <a:spcPct val="90000"/>
              </a:lnSpc>
            </a:pPr>
            <a:r>
              <a:rPr lang="zh-CN" altLang="en-US" sz="2400" dirty="0"/>
              <a:t>信息检索与</a:t>
            </a:r>
            <a:r>
              <a:rPr lang="en-US" altLang="zh-CN" sz="2400" dirty="0"/>
              <a:t>QA</a:t>
            </a:r>
            <a:endParaRPr lang="en-US" altLang="zh-CN" sz="2400" dirty="0"/>
          </a:p>
          <a:p>
            <a:pPr lvl="1" eaLnBrk="1" hangingPunct="1">
              <a:lnSpc>
                <a:spcPct val="90000"/>
              </a:lnSpc>
            </a:pPr>
            <a:r>
              <a:rPr lang="zh-CN" altLang="en-US" sz="2400" dirty="0"/>
              <a:t>信息推荐与预测</a:t>
            </a:r>
            <a:endParaRPr lang="en-US" altLang="zh-CN" sz="2400" dirty="0"/>
          </a:p>
          <a:p>
            <a:pPr lvl="1" eaLnBrk="1" hangingPunct="1">
              <a:lnSpc>
                <a:spcPct val="90000"/>
              </a:lnSpc>
            </a:pPr>
            <a:r>
              <a:rPr lang="zh-CN" altLang="en-US" sz="2400" dirty="0"/>
              <a:t>自动文摘与自动翻译</a:t>
            </a:r>
            <a:endParaRPr lang="en-US" altLang="zh-CN" sz="2400" dirty="0"/>
          </a:p>
          <a:p>
            <a:pPr lvl="1" eaLnBrk="1" hangingPunct="1">
              <a:lnSpc>
                <a:spcPct val="90000"/>
              </a:lnSpc>
            </a:pPr>
            <a:r>
              <a:rPr lang="zh-CN" altLang="en-US" sz="2400" dirty="0"/>
              <a:t>计算机视觉</a:t>
            </a:r>
            <a:endParaRPr lang="en-US" altLang="zh-CN" sz="2400" dirty="0"/>
          </a:p>
          <a:p>
            <a:pPr lvl="1" eaLnBrk="1" hangingPunct="1">
              <a:lnSpc>
                <a:spcPct val="90000"/>
              </a:lnSpc>
            </a:pPr>
            <a:r>
              <a:rPr lang="zh-CN" altLang="en-US" sz="2400" dirty="0"/>
              <a:t>知识图谱</a:t>
            </a:r>
            <a:endParaRPr lang="en-US" altLang="zh-CN" sz="2400" dirty="0"/>
          </a:p>
          <a:p>
            <a:pPr lvl="1" eaLnBrk="1" hangingPunct="1">
              <a:lnSpc>
                <a:spcPct val="90000"/>
              </a:lnSpc>
            </a:pPr>
            <a:r>
              <a:rPr lang="zh-CN" altLang="en-US" sz="2400" dirty="0"/>
              <a:t>音乐</a:t>
            </a:r>
            <a:r>
              <a:rPr lang="zh-CN" altLang="en-US" sz="2400" dirty="0"/>
              <a:t>生成</a:t>
            </a:r>
            <a:endParaRPr lang="en-US" altLang="zh-CN" sz="2400" dirty="0"/>
          </a:p>
          <a:p>
            <a:pPr eaLnBrk="1" hangingPunct="1">
              <a:lnSpc>
                <a:spcPct val="90000"/>
              </a:lnSpc>
            </a:pPr>
            <a:endParaRPr lang="en-US" altLang="zh-CN" sz="2800" b="1" dirty="0">
              <a:solidFill>
                <a:srgbClr val="FF0000"/>
              </a:solidFill>
            </a:endParaRPr>
          </a:p>
          <a:p>
            <a:pPr eaLnBrk="1" hangingPunct="1">
              <a:lnSpc>
                <a:spcPct val="90000"/>
              </a:lnSpc>
            </a:pPr>
            <a:endParaRPr lang="en-US" altLang="zh-CN" sz="2800" b="1" dirty="0">
              <a:solidFill>
                <a:srgbClr val="FF0000"/>
              </a:solidFill>
            </a:endParaRPr>
          </a:p>
          <a:p>
            <a:pPr eaLnBrk="1" hangingPunct="1">
              <a:lnSpc>
                <a:spcPct val="90000"/>
              </a:lnSpc>
            </a:pPr>
            <a:endParaRPr lang="zh-CN" alt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p:txBody>
          <a:bodyPr/>
          <a:lstStyle/>
          <a:p>
            <a:r>
              <a:rPr lang="zh-CN" altLang="en-US"/>
              <a:t>主要工具</a:t>
            </a:r>
            <a:endParaRPr lang="zh-CN" altLang="en-US"/>
          </a:p>
        </p:txBody>
      </p:sp>
      <p:sp>
        <p:nvSpPr>
          <p:cNvPr id="37891" name="内容占位符 2"/>
          <p:cNvSpPr>
            <a:spLocks noGrp="1" noChangeArrowheads="1"/>
          </p:cNvSpPr>
          <p:nvPr>
            <p:ph idx="1"/>
          </p:nvPr>
        </p:nvSpPr>
        <p:spPr/>
        <p:txBody>
          <a:bodyPr/>
          <a:lstStyle/>
          <a:p>
            <a:r>
              <a:rPr lang="en-US" altLang="zh-CN"/>
              <a:t>Jupiter</a:t>
            </a:r>
            <a:r>
              <a:rPr lang="zh-CN" altLang="en-US"/>
              <a:t>：</a:t>
            </a:r>
            <a:r>
              <a:rPr lang="en-US" altLang="zh-CN"/>
              <a:t>Jupyter Notebooks are locally run web applications which contain live code, equations, figures, interactive apps, and Markdown text.</a:t>
            </a:r>
            <a:endParaRPr lang="en-US" altLang="zh-CN"/>
          </a:p>
          <a:p>
            <a:r>
              <a:rPr lang="en-US" altLang="zh-CN"/>
              <a:t>Anaconda+Python3.X</a:t>
            </a:r>
            <a:endParaRPr lang="en-US" altLang="zh-CN"/>
          </a:p>
          <a:p>
            <a:r>
              <a:rPr lang="en-US" altLang="zh-CN"/>
              <a:t>Pycharm</a:t>
            </a:r>
            <a:endParaRPr lang="en-US" altLang="zh-CN"/>
          </a:p>
          <a:p>
            <a:r>
              <a:rPr lang="en-US" altLang="zh-CN"/>
              <a:t>Latex</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标题 1"/>
          <p:cNvSpPr>
            <a:spLocks noGrp="1" noChangeArrowheads="1"/>
          </p:cNvSpPr>
          <p:nvPr>
            <p:ph type="title"/>
          </p:nvPr>
        </p:nvSpPr>
        <p:spPr>
          <a:xfrm>
            <a:off x="685800" y="76200"/>
            <a:ext cx="10972800" cy="563563"/>
          </a:xfrm>
        </p:spPr>
        <p:txBody>
          <a:bodyPr/>
          <a:lstStyle/>
          <a:p>
            <a:r>
              <a:rPr lang="en-US" altLang="zh-CN"/>
              <a:t>Python2.X</a:t>
            </a:r>
            <a:r>
              <a:rPr lang="zh-CN" altLang="en-US"/>
              <a:t>到</a:t>
            </a:r>
            <a:r>
              <a:rPr lang="en-US" altLang="zh-CN"/>
              <a:t>Python3.X</a:t>
            </a:r>
            <a:r>
              <a:rPr lang="zh-CN" altLang="en-US"/>
              <a:t>的转换</a:t>
            </a:r>
            <a:endParaRPr lang="zh-CN" altLang="en-US"/>
          </a:p>
        </p:txBody>
      </p:sp>
      <p:sp>
        <p:nvSpPr>
          <p:cNvPr id="38915" name="内容占位符 2"/>
          <p:cNvSpPr>
            <a:spLocks noGrp="1" noChangeArrowheads="1"/>
          </p:cNvSpPr>
          <p:nvPr>
            <p:ph idx="1"/>
          </p:nvPr>
        </p:nvSpPr>
        <p:spPr>
          <a:xfrm>
            <a:off x="533400" y="838200"/>
            <a:ext cx="10972800" cy="1217613"/>
          </a:xfrm>
        </p:spPr>
        <p:txBody>
          <a:bodyPr/>
          <a:lstStyle/>
          <a:p>
            <a:r>
              <a:rPr lang="zh-CN" altLang="en-US" sz="2400"/>
              <a:t>首先找到安装在你计算机中的</a:t>
            </a:r>
            <a:r>
              <a:rPr lang="en-US" altLang="zh-CN" sz="2400"/>
              <a:t>2to3.py</a:t>
            </a:r>
            <a:r>
              <a:rPr lang="zh-CN" altLang="en-US" sz="2400"/>
              <a:t>文件，转到那里</a:t>
            </a:r>
            <a:endParaRPr lang="en-US" altLang="zh-CN" sz="2400"/>
          </a:p>
          <a:p>
            <a:r>
              <a:rPr lang="zh-CN" altLang="en-US" sz="2400"/>
              <a:t>运行“</a:t>
            </a:r>
            <a:r>
              <a:rPr lang="en-US" altLang="zh-CN" sz="2400"/>
              <a:t>Python 2to3.py –w </a:t>
            </a:r>
            <a:r>
              <a:rPr lang="zh-CN" altLang="en-US" sz="2400"/>
              <a:t>指定文件夹”，则会将该文件夹下的所有</a:t>
            </a:r>
            <a:r>
              <a:rPr lang="en-US" altLang="zh-CN" sz="2400"/>
              <a:t>2.x</a:t>
            </a:r>
            <a:r>
              <a:rPr lang="zh-CN" altLang="en-US" sz="2400"/>
              <a:t>文件自动转换为</a:t>
            </a:r>
            <a:r>
              <a:rPr lang="en-US" altLang="zh-CN" sz="2400"/>
              <a:t>3.x</a:t>
            </a:r>
            <a:r>
              <a:rPr lang="zh-CN" altLang="en-US" sz="2400"/>
              <a:t>文件</a:t>
            </a:r>
            <a:endParaRPr lang="zh-CN" altLang="en-US" sz="2400"/>
          </a:p>
        </p:txBody>
      </p:sp>
      <p:pic>
        <p:nvPicPr>
          <p:cNvPr id="38916" name="图片 3"/>
          <p:cNvPicPr>
            <a:picLocks noChangeAspect="1" noChangeArrowheads="1"/>
          </p:cNvPicPr>
          <p:nvPr/>
        </p:nvPicPr>
        <p:blipFill>
          <a:blip r:embed="rId1">
            <a:extLst>
              <a:ext uri="{28A0092B-C50C-407E-A947-70E740481C1C}">
                <a14:useLocalDpi xmlns:a14="http://schemas.microsoft.com/office/drawing/2010/main" val="0"/>
              </a:ext>
            </a:extLst>
          </a:blip>
          <a:srcRect r="7594"/>
          <a:stretch>
            <a:fillRect/>
          </a:stretch>
        </p:blipFill>
        <p:spPr bwMode="auto">
          <a:xfrm>
            <a:off x="266700" y="2103438"/>
            <a:ext cx="11811000" cy="475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标题 1"/>
          <p:cNvSpPr>
            <a:spLocks noGrp="1" noChangeArrowheads="1"/>
          </p:cNvSpPr>
          <p:nvPr>
            <p:ph type="title"/>
          </p:nvPr>
        </p:nvSpPr>
        <p:spPr>
          <a:xfrm>
            <a:off x="228600" y="228600"/>
            <a:ext cx="11887200" cy="714375"/>
          </a:xfrm>
        </p:spPr>
        <p:txBody>
          <a:bodyPr/>
          <a:lstStyle/>
          <a:p>
            <a:r>
              <a:rPr lang="en-US" altLang="zh-CN" sz="2400" dirty="0" err="1"/>
              <a:t>Pycharm</a:t>
            </a:r>
            <a:r>
              <a:rPr lang="zh-CN" altLang="en-US" sz="2400" dirty="0"/>
              <a:t>中，可能对新导入的工程需要指定</a:t>
            </a:r>
            <a:r>
              <a:rPr lang="en-US" altLang="zh-CN" sz="2400" dirty="0"/>
              <a:t>Python</a:t>
            </a:r>
            <a:r>
              <a:rPr lang="zh-CN" altLang="en-US" sz="2400" dirty="0"/>
              <a:t>解释器</a:t>
            </a:r>
            <a:endParaRPr lang="zh-CN" altLang="en-US" sz="2400" dirty="0"/>
          </a:p>
        </p:txBody>
      </p:sp>
      <p:pic>
        <p:nvPicPr>
          <p:cNvPr id="39939"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960438"/>
            <a:ext cx="11276013"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标题 1"/>
          <p:cNvSpPr>
            <a:spLocks noGrp="1" noChangeArrowheads="1"/>
          </p:cNvSpPr>
          <p:nvPr>
            <p:ph type="title"/>
          </p:nvPr>
        </p:nvSpPr>
        <p:spPr>
          <a:xfrm>
            <a:off x="0" y="274638"/>
            <a:ext cx="11582400" cy="1143000"/>
          </a:xfrm>
        </p:spPr>
        <p:txBody>
          <a:bodyPr/>
          <a:lstStyle/>
          <a:p>
            <a:r>
              <a:rPr lang="zh-CN" altLang="en-US" sz="2800" dirty="0"/>
              <a:t>库文件（如</a:t>
            </a:r>
            <a:r>
              <a:rPr lang="en-US" altLang="zh-CN" sz="2800" dirty="0" err="1"/>
              <a:t>whl</a:t>
            </a:r>
            <a:r>
              <a:rPr lang="zh-CN" altLang="en-US" sz="2800" dirty="0"/>
              <a:t>文件）的安装</a:t>
            </a:r>
            <a:r>
              <a:rPr lang="en-US" altLang="zh-CN" sz="2800" dirty="0"/>
              <a:t>—</a:t>
            </a:r>
            <a:r>
              <a:rPr lang="zh-CN" altLang="en-US" sz="2800" dirty="0"/>
              <a:t>以</a:t>
            </a:r>
            <a:r>
              <a:rPr lang="en-US" altLang="zh-CN" sz="2800" dirty="0" err="1"/>
              <a:t>XGBoost</a:t>
            </a:r>
            <a:r>
              <a:rPr lang="zh-CN" altLang="en-US" sz="2800" dirty="0"/>
              <a:t>库（在</a:t>
            </a:r>
            <a:r>
              <a:rPr lang="en-US" altLang="zh-CN" sz="2800" dirty="0"/>
              <a:t>Boost</a:t>
            </a:r>
            <a:r>
              <a:rPr lang="zh-CN" altLang="en-US" sz="2800" dirty="0"/>
              <a:t>中用到）为例</a:t>
            </a:r>
            <a:endParaRPr lang="zh-CN" altLang="en-US" sz="2800" dirty="0"/>
          </a:p>
        </p:txBody>
      </p:sp>
      <p:pic>
        <p:nvPicPr>
          <p:cNvPr id="40963"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3230563"/>
            <a:ext cx="108966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图片 4"/>
          <p:cNvPicPr>
            <a:picLocks noChangeAspect="1" noChangeArrowheads="1"/>
          </p:cNvPicPr>
          <p:nvPr/>
        </p:nvPicPr>
        <p:blipFill>
          <a:blip r:embed="rId2">
            <a:extLst>
              <a:ext uri="{28A0092B-C50C-407E-A947-70E740481C1C}">
                <a14:useLocalDpi xmlns:a14="http://schemas.microsoft.com/office/drawing/2010/main" val="0"/>
              </a:ext>
            </a:extLst>
          </a:blip>
          <a:srcRect t="75977"/>
          <a:stretch>
            <a:fillRect/>
          </a:stretch>
        </p:blipFill>
        <p:spPr bwMode="auto">
          <a:xfrm>
            <a:off x="685800" y="1676400"/>
            <a:ext cx="10896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p:txBody>
          <a:bodyPr/>
          <a:lstStyle/>
          <a:p>
            <a:r>
              <a:rPr lang="en-US" altLang="zh-CN"/>
              <a:t>Python</a:t>
            </a:r>
            <a:r>
              <a:rPr lang="zh-CN" altLang="en-US"/>
              <a:t>核心库</a:t>
            </a:r>
            <a:endParaRPr lang="zh-CN" altLang="en-US"/>
          </a:p>
        </p:txBody>
      </p:sp>
      <p:sp>
        <p:nvSpPr>
          <p:cNvPr id="41987" name="内容占位符 2"/>
          <p:cNvSpPr>
            <a:spLocks noGrp="1" noChangeArrowheads="1"/>
          </p:cNvSpPr>
          <p:nvPr>
            <p:ph idx="1"/>
          </p:nvPr>
        </p:nvSpPr>
        <p:spPr>
          <a:xfrm>
            <a:off x="152400" y="1165225"/>
            <a:ext cx="11811000" cy="5692775"/>
          </a:xfrm>
        </p:spPr>
        <p:txBody>
          <a:bodyPr/>
          <a:lstStyle/>
          <a:p>
            <a:r>
              <a:rPr lang="zh-CN" altLang="en-US" b="1"/>
              <a:t>统计：</a:t>
            </a:r>
            <a:r>
              <a:rPr lang="en-US" altLang="zh-CN" b="1"/>
              <a:t>NumPy</a:t>
            </a:r>
            <a:r>
              <a:rPr lang="zh-CN" altLang="en-US" b="1"/>
              <a:t>、</a:t>
            </a:r>
            <a:r>
              <a:rPr lang="en-US" altLang="zh-CN" b="1"/>
              <a:t>SciPy</a:t>
            </a:r>
            <a:endParaRPr lang="en-US" altLang="zh-CN"/>
          </a:p>
          <a:p>
            <a:r>
              <a:rPr lang="zh-CN" altLang="en-US" b="1"/>
              <a:t>数据处理与分析：</a:t>
            </a:r>
            <a:r>
              <a:rPr lang="en-US" altLang="zh-CN" b="1"/>
              <a:t>Pandas</a:t>
            </a:r>
            <a:endParaRPr lang="en-US" altLang="zh-CN" b="1"/>
          </a:p>
          <a:p>
            <a:r>
              <a:rPr lang="zh-CN" altLang="en-US" b="1"/>
              <a:t>可视化：</a:t>
            </a:r>
            <a:r>
              <a:rPr lang="en-US" altLang="zh-CN" b="1"/>
              <a:t>Matplotlib</a:t>
            </a:r>
            <a:r>
              <a:rPr lang="zh-CN" altLang="en-US" b="1"/>
              <a:t>、</a:t>
            </a:r>
            <a:r>
              <a:rPr lang="en-US" altLang="zh-CN" b="1"/>
              <a:t>Seaborn</a:t>
            </a:r>
            <a:r>
              <a:rPr lang="zh-CN" altLang="en-US" b="1"/>
              <a:t>、</a:t>
            </a:r>
            <a:r>
              <a:rPr lang="en-US" altLang="zh-CN" b="1"/>
              <a:t>Pydot</a:t>
            </a:r>
            <a:r>
              <a:rPr lang="zh-CN" altLang="en-US" b="1"/>
              <a:t>（</a:t>
            </a:r>
            <a:r>
              <a:rPr lang="en-US" altLang="zh-CN"/>
              <a:t>Graphviz</a:t>
            </a:r>
            <a:r>
              <a:rPr lang="zh-CN" altLang="en-US"/>
              <a:t>的一个接口，在构建神经网络和基于决策树的算法时会经常用到）</a:t>
            </a:r>
            <a:endParaRPr lang="en-US" altLang="zh-CN"/>
          </a:p>
          <a:p>
            <a:r>
              <a:rPr lang="zh-CN" altLang="en-US"/>
              <a:t>机器学习：</a:t>
            </a:r>
            <a:r>
              <a:rPr lang="en-US" altLang="zh-CN" b="1"/>
              <a:t>Scikit-learn</a:t>
            </a:r>
            <a:r>
              <a:rPr lang="zh-CN" altLang="en-US" b="1"/>
              <a:t>、</a:t>
            </a:r>
            <a:r>
              <a:rPr lang="en-US" altLang="zh-CN" b="1"/>
              <a:t>XGBoost……</a:t>
            </a:r>
            <a:endParaRPr lang="en-US" altLang="zh-CN" b="1"/>
          </a:p>
          <a:p>
            <a:r>
              <a:rPr lang="zh-CN" altLang="en-US" b="1"/>
              <a:t>深度学习：</a:t>
            </a:r>
            <a:r>
              <a:rPr lang="en-US" altLang="zh-CN" b="1"/>
              <a:t>TensorFlow</a:t>
            </a:r>
            <a:r>
              <a:rPr lang="zh-CN" altLang="en-US" b="1"/>
              <a:t>、</a:t>
            </a:r>
            <a:r>
              <a:rPr lang="en-US" altLang="zh-CN" b="1"/>
              <a:t>PyTorch</a:t>
            </a:r>
            <a:r>
              <a:rPr lang="zh-CN" altLang="en-US" b="1"/>
              <a:t>、</a:t>
            </a:r>
            <a:r>
              <a:rPr lang="en-US" altLang="zh-CN" b="1"/>
              <a:t>Keras</a:t>
            </a:r>
            <a:endParaRPr lang="en-US" altLang="zh-CN" b="1"/>
          </a:p>
          <a:p>
            <a:r>
              <a:rPr lang="zh-CN" altLang="en-US"/>
              <a:t>自然语言处理库：</a:t>
            </a:r>
            <a:r>
              <a:rPr lang="en-US" altLang="zh-CN" b="1"/>
              <a:t>NLTK</a:t>
            </a:r>
            <a:r>
              <a:rPr lang="zh-CN" altLang="en-US" b="1"/>
              <a:t>、</a:t>
            </a:r>
            <a:r>
              <a:rPr lang="en-US" altLang="zh-CN" b="1"/>
              <a:t>SpaCy</a:t>
            </a:r>
            <a:r>
              <a:rPr lang="zh-CN" altLang="en-US" b="1"/>
              <a:t>、</a:t>
            </a:r>
            <a:r>
              <a:rPr lang="en-US" altLang="zh-CN" b="1"/>
              <a:t>Gensim</a:t>
            </a:r>
            <a:r>
              <a:rPr lang="zh-CN" altLang="en-US" b="1"/>
              <a:t>（</a:t>
            </a:r>
            <a:r>
              <a:rPr lang="zh-CN" altLang="en-US"/>
              <a:t>语义分析，主题建模和向量空间建模的</a:t>
            </a:r>
            <a:r>
              <a:rPr lang="en-US" altLang="zh-CN"/>
              <a:t>Python</a:t>
            </a:r>
            <a:r>
              <a:rPr lang="zh-CN" altLang="en-US"/>
              <a:t>库）</a:t>
            </a:r>
            <a:endParaRPr lang="en-US" altLang="zh-CN"/>
          </a:p>
          <a:p>
            <a:r>
              <a:rPr lang="zh-CN" altLang="en-US"/>
              <a:t>数据抓取：</a:t>
            </a:r>
            <a:r>
              <a:rPr lang="en-US" altLang="zh-CN" b="1"/>
              <a:t>Scrapy</a:t>
            </a:r>
            <a:endParaRPr lang="zh-CN" altLang="en-US"/>
          </a:p>
          <a:p>
            <a:endParaRPr lang="en-US" altLang="zh-CN" b="1"/>
          </a:p>
          <a:p>
            <a:endParaRPr lang="en-US" altLang="zh-CN" b="1"/>
          </a:p>
          <a:p>
            <a:endParaRPr lang="en-US" altLang="zh-CN" b="1"/>
          </a:p>
          <a:p>
            <a:endParaRPr lang="en-US" altLang="zh-CN"/>
          </a:p>
          <a:p>
            <a:endParaRPr lang="en-US" altLang="zh-CN"/>
          </a:p>
          <a:p>
            <a:endParaRPr lang="zh-CN" altLang="en-US"/>
          </a:p>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a:xfrm>
            <a:off x="76200" y="274638"/>
            <a:ext cx="12039600" cy="1143000"/>
          </a:xfrm>
        </p:spPr>
        <p:txBody>
          <a:bodyPr/>
          <a:lstStyle/>
          <a:p>
            <a:r>
              <a:rPr lang="en-US" altLang="zh-CN" sz="3600"/>
              <a:t>Tips</a:t>
            </a:r>
            <a:r>
              <a:rPr lang="zh-CN" altLang="en-US" sz="3600"/>
              <a:t>：在</a:t>
            </a:r>
            <a:r>
              <a:rPr lang="en-US" altLang="zh-CN" sz="3600"/>
              <a:t>Latex</a:t>
            </a:r>
            <a:r>
              <a:rPr lang="zh-CN" altLang="en-US" sz="3600"/>
              <a:t>、</a:t>
            </a:r>
            <a:r>
              <a:rPr lang="en-US" altLang="zh-CN" sz="3600"/>
              <a:t>Jupyter Notebook</a:t>
            </a:r>
            <a:r>
              <a:rPr lang="zh-CN" altLang="en-US" sz="3600"/>
              <a:t>中写数学公式的利器</a:t>
            </a:r>
            <a:endParaRPr lang="zh-CN" altLang="en-US" sz="3600"/>
          </a:p>
        </p:txBody>
      </p:sp>
      <p:sp>
        <p:nvSpPr>
          <p:cNvPr id="43011" name="内容占位符 2"/>
          <p:cNvSpPr>
            <a:spLocks noGrp="1" noChangeArrowheads="1"/>
          </p:cNvSpPr>
          <p:nvPr>
            <p:ph idx="1"/>
          </p:nvPr>
        </p:nvSpPr>
        <p:spPr/>
        <p:txBody>
          <a:bodyPr/>
          <a:lstStyle/>
          <a:p>
            <a:r>
              <a:rPr lang="en-US" altLang="zh-CN">
                <a:hlinkClick r:id="rId1"/>
              </a:rPr>
              <a:t>https://mathpix.com/</a:t>
            </a:r>
            <a:endParaRPr lang="en-US" altLang="zh-CN"/>
          </a:p>
          <a:p>
            <a:r>
              <a:rPr lang="en-US" altLang="zh-CN"/>
              <a:t>Take a screenshot of math and paste the code into your editor. Within Jupyter Notebook, please use $     $ to mark the equation.</a:t>
            </a:r>
            <a:endParaRPr lang="en-US" altLang="zh-CN"/>
          </a:p>
          <a:p>
            <a:r>
              <a:rPr lang="en-US" altLang="zh-CN" sz="2400">
                <a:solidFill>
                  <a:srgbClr val="FF0000"/>
                </a:solidFill>
              </a:rPr>
              <a:t>1 </a:t>
            </a:r>
            <a:r>
              <a:rPr lang="en-US" altLang="zh-CN" sz="2400" b="1">
                <a:solidFill>
                  <a:srgbClr val="FF0000"/>
                </a:solidFill>
              </a:rPr>
              <a:t>Start by entering the keyboard shortcut</a:t>
            </a:r>
            <a:endParaRPr lang="en-US" altLang="zh-CN" sz="2400" b="1">
              <a:solidFill>
                <a:srgbClr val="FF0000"/>
              </a:solidFill>
            </a:endParaRPr>
          </a:p>
          <a:p>
            <a:r>
              <a:rPr lang="en-US" altLang="zh-CN" sz="2400" b="1">
                <a:solidFill>
                  <a:srgbClr val="FF0000"/>
                </a:solidFill>
              </a:rPr>
              <a:t>2 Capture your desired inputs within the screenshot box</a:t>
            </a:r>
            <a:endParaRPr lang="en-US" altLang="zh-CN" sz="2400" b="1">
              <a:solidFill>
                <a:srgbClr val="FF0000"/>
              </a:solidFill>
            </a:endParaRPr>
          </a:p>
          <a:p>
            <a:r>
              <a:rPr lang="en-US" altLang="zh-CN" sz="2400" b="1">
                <a:solidFill>
                  <a:srgbClr val="FF0000"/>
                </a:solidFill>
              </a:rPr>
              <a:t>3 Edit your LaTeX with ease (Choose your desired format, edit it, and more, right from your taskbar)</a:t>
            </a:r>
            <a:endParaRPr lang="en-US" altLang="zh-CN" sz="2400" b="1">
              <a:solidFill>
                <a:srgbClr val="FF0000"/>
              </a:solidFill>
            </a:endParaRPr>
          </a:p>
          <a:p>
            <a:r>
              <a:rPr lang="en-US" altLang="zh-CN" sz="2400" b="1">
                <a:solidFill>
                  <a:srgbClr val="FF0000"/>
                </a:solidFill>
              </a:rPr>
              <a:t>4 Paste the LaTeX into any compatible editor</a:t>
            </a:r>
            <a:endParaRPr lang="en-US" altLang="zh-CN" sz="2400" b="1">
              <a:solidFill>
                <a:srgbClr val="FF0000"/>
              </a:solidFill>
            </a:endParaRPr>
          </a:p>
          <a:p>
            <a:endParaRPr lang="en-US" altLang="zh-CN" b="1"/>
          </a:p>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807075"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106613"/>
            <a:ext cx="7940675"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标题 1"/>
          <p:cNvSpPr>
            <a:spLocks noGrp="1" noChangeArrowheads="1"/>
          </p:cNvSpPr>
          <p:nvPr>
            <p:ph type="title"/>
          </p:nvPr>
        </p:nvSpPr>
        <p:spPr/>
        <p:txBody>
          <a:bodyPr/>
          <a:lstStyle/>
          <a:p>
            <a:r>
              <a:rPr lang="zh-CN" altLang="en-US"/>
              <a:t>本次课主要讲述</a:t>
            </a:r>
            <a:endParaRPr lang="zh-CN" altLang="en-US"/>
          </a:p>
        </p:txBody>
      </p:sp>
      <p:sp>
        <p:nvSpPr>
          <p:cNvPr id="45059" name="内容占位符 2"/>
          <p:cNvSpPr>
            <a:spLocks noGrp="1" noChangeArrowheads="1"/>
          </p:cNvSpPr>
          <p:nvPr>
            <p:ph idx="1"/>
          </p:nvPr>
        </p:nvSpPr>
        <p:spPr>
          <a:xfrm>
            <a:off x="457200" y="1165225"/>
            <a:ext cx="11125200" cy="5418138"/>
          </a:xfrm>
        </p:spPr>
        <p:txBody>
          <a:bodyPr/>
          <a:lstStyle/>
          <a:p>
            <a:r>
              <a:rPr lang="en-US" altLang="zh-CN" sz="2400" b="1" dirty="0">
                <a:solidFill>
                  <a:srgbClr val="FF0000"/>
                </a:solidFill>
              </a:rPr>
              <a:t>Part I</a:t>
            </a:r>
            <a:endParaRPr lang="en-US" altLang="zh-CN" sz="2400" b="1" dirty="0">
              <a:solidFill>
                <a:srgbClr val="FF0000"/>
              </a:solidFill>
            </a:endParaRPr>
          </a:p>
          <a:p>
            <a:pPr lvl="1"/>
            <a:r>
              <a:rPr lang="zh-CN" altLang="en-US" sz="2400" dirty="0"/>
              <a:t>智能应用的三种典型模式</a:t>
            </a:r>
            <a:endParaRPr lang="en-US" altLang="zh-CN" sz="2400" dirty="0"/>
          </a:p>
          <a:p>
            <a:pPr lvl="1"/>
            <a:r>
              <a:rPr lang="en-US" altLang="zh-CN" sz="2400" dirty="0"/>
              <a:t>AI</a:t>
            </a:r>
            <a:r>
              <a:rPr lang="zh-CN" altLang="en-US" sz="2400" dirty="0"/>
              <a:t>产品与应用</a:t>
            </a:r>
            <a:endParaRPr lang="en-US" altLang="zh-CN" sz="2400" dirty="0"/>
          </a:p>
          <a:p>
            <a:pPr lvl="1"/>
            <a:r>
              <a:rPr lang="en-US" altLang="zh-CN" sz="2400" dirty="0"/>
              <a:t>AI</a:t>
            </a:r>
            <a:r>
              <a:rPr lang="zh-CN" altLang="en-US" sz="2400" dirty="0"/>
              <a:t>的发展</a:t>
            </a:r>
            <a:endParaRPr lang="en-US" altLang="zh-CN" sz="2400" dirty="0"/>
          </a:p>
          <a:p>
            <a:pPr lvl="1"/>
            <a:r>
              <a:rPr lang="zh-CN" altLang="en-US" sz="2400" dirty="0"/>
              <a:t>学习人工智能课程中有用的工具和学习资源</a:t>
            </a:r>
            <a:endParaRPr lang="en-US" altLang="zh-CN" sz="2400" dirty="0"/>
          </a:p>
          <a:p>
            <a:pPr eaLnBrk="1" hangingPunct="1"/>
            <a:r>
              <a:rPr lang="en-US" altLang="zh-CN" sz="2400" b="1" dirty="0">
                <a:solidFill>
                  <a:srgbClr val="FF0000"/>
                </a:solidFill>
              </a:rPr>
              <a:t>Part II</a:t>
            </a:r>
            <a:endParaRPr lang="en-US" altLang="zh-CN" sz="2400" b="1" dirty="0">
              <a:solidFill>
                <a:srgbClr val="FF0000"/>
              </a:solidFill>
            </a:endParaRPr>
          </a:p>
          <a:p>
            <a:pPr lvl="1" eaLnBrk="1" hangingPunct="1"/>
            <a:r>
              <a:rPr lang="zh-CN" altLang="en-US" sz="2400" dirty="0"/>
              <a:t>什么是人工智能（</a:t>
            </a:r>
            <a:r>
              <a:rPr lang="en-US" altLang="zh-CN" sz="2400" dirty="0"/>
              <a:t>AI）</a:t>
            </a:r>
            <a:endParaRPr lang="en-US" altLang="zh-CN" sz="2400" dirty="0"/>
          </a:p>
          <a:p>
            <a:pPr lvl="1" eaLnBrk="1" hangingPunct="1"/>
            <a:r>
              <a:rPr lang="zh-CN" altLang="en-US" sz="2400" dirty="0"/>
              <a:t>人工智能的基础</a:t>
            </a:r>
            <a:endParaRPr lang="zh-CN" altLang="en-US" sz="2400" dirty="0"/>
          </a:p>
          <a:p>
            <a:pPr lvl="1" eaLnBrk="1" hangingPunct="1"/>
            <a:r>
              <a:rPr lang="zh-CN" altLang="en-US" sz="2400" dirty="0"/>
              <a:t>人工智能的历史</a:t>
            </a:r>
            <a:endParaRPr lang="zh-CN" altLang="en-US" sz="2400" dirty="0"/>
          </a:p>
          <a:p>
            <a:pPr lvl="1" eaLnBrk="1" hangingPunct="1"/>
            <a:r>
              <a:rPr lang="zh-CN" altLang="en-US" sz="2400" dirty="0"/>
              <a:t>回顾和展望</a:t>
            </a:r>
            <a:endParaRPr lang="en-US" altLang="zh-CN" sz="2400" dirty="0"/>
          </a:p>
          <a:p>
            <a:endParaRPr lang="en-US" altLang="zh-CN" sz="2400" dirty="0"/>
          </a:p>
          <a:p>
            <a:endParaRPr lang="en-US" altLang="zh-CN" sz="2400" dirty="0"/>
          </a:p>
          <a:p>
            <a:endParaRPr lang="zh-CN"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标题 1"/>
          <p:cNvSpPr>
            <a:spLocks noGrp="1" noChangeArrowheads="1"/>
          </p:cNvSpPr>
          <p:nvPr>
            <p:ph type="title"/>
          </p:nvPr>
        </p:nvSpPr>
        <p:spPr>
          <a:xfrm>
            <a:off x="2009775" y="2362200"/>
            <a:ext cx="8229600" cy="1143000"/>
          </a:xfrm>
        </p:spPr>
        <p:txBody>
          <a:bodyPr/>
          <a:lstStyle/>
          <a:p>
            <a:r>
              <a:rPr lang="zh-CN" altLang="en-US"/>
              <a:t>智能应用的三种典型模式</a:t>
            </a:r>
            <a:endParaRPr lang="zh-CN" altLang="en-US"/>
          </a:p>
        </p:txBody>
      </p:sp>
      <p:sp>
        <p:nvSpPr>
          <p:cNvPr id="3" name="标题 1"/>
          <p:cNvSpPr txBox="1"/>
          <p:nvPr/>
        </p:nvSpPr>
        <p:spPr bwMode="auto">
          <a:xfrm>
            <a:off x="2009775" y="762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9pPr>
          </a:lstStyle>
          <a:p>
            <a:pPr>
              <a:defRPr/>
            </a:pPr>
            <a:r>
              <a:rPr lang="en-US" altLang="zh-CN" kern="0" dirty="0"/>
              <a:t>Part I</a:t>
            </a:r>
            <a:endParaRPr lang="zh-CN" altLang="en-US" kern="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标题 1"/>
          <p:cNvSpPr>
            <a:spLocks noGrp="1" noChangeArrowheads="1"/>
          </p:cNvSpPr>
          <p:nvPr>
            <p:ph type="title"/>
          </p:nvPr>
        </p:nvSpPr>
        <p:spPr>
          <a:xfrm>
            <a:off x="1981200" y="88900"/>
            <a:ext cx="8229600" cy="715963"/>
          </a:xfrm>
        </p:spPr>
        <p:txBody>
          <a:bodyPr/>
          <a:lstStyle/>
          <a:p>
            <a:r>
              <a:rPr lang="zh-CN" altLang="en-US" dirty="0"/>
              <a:t>考试说明</a:t>
            </a:r>
            <a:endParaRPr lang="zh-CN" altLang="en-US" dirty="0"/>
          </a:p>
        </p:txBody>
      </p:sp>
      <p:sp>
        <p:nvSpPr>
          <p:cNvPr id="44035" name="内容占位符 2"/>
          <p:cNvSpPr>
            <a:spLocks noGrp="1" noChangeArrowheads="1"/>
          </p:cNvSpPr>
          <p:nvPr>
            <p:ph idx="1"/>
          </p:nvPr>
        </p:nvSpPr>
        <p:spPr>
          <a:xfrm>
            <a:off x="76200" y="882650"/>
            <a:ext cx="12115800" cy="5867400"/>
          </a:xfrm>
        </p:spPr>
        <p:txBody>
          <a:bodyPr/>
          <a:lstStyle/>
          <a:p>
            <a:pPr>
              <a:defRPr/>
            </a:pPr>
            <a:r>
              <a:rPr lang="en-US" altLang="zh-CN" sz="2000" b="1" dirty="0">
                <a:solidFill>
                  <a:schemeClr val="accent6"/>
                </a:solidFill>
              </a:rPr>
              <a:t>8</a:t>
            </a:r>
            <a:r>
              <a:rPr lang="zh-CN" altLang="en-US" sz="2000" b="1" dirty="0">
                <a:solidFill>
                  <a:schemeClr val="accent6"/>
                </a:solidFill>
              </a:rPr>
              <a:t>次小作业：提交</a:t>
            </a:r>
            <a:r>
              <a:rPr lang="en-US" altLang="zh-CN" sz="2000" b="1" dirty="0">
                <a:solidFill>
                  <a:schemeClr val="accent6"/>
                </a:solidFill>
              </a:rPr>
              <a:t>.</a:t>
            </a:r>
            <a:r>
              <a:rPr lang="en-US" altLang="zh-CN" sz="2000" b="1" dirty="0" err="1">
                <a:solidFill>
                  <a:schemeClr val="accent6"/>
                </a:solidFill>
              </a:rPr>
              <a:t>ipynb</a:t>
            </a:r>
            <a:r>
              <a:rPr lang="zh-CN" altLang="en-US" sz="2000" b="1" dirty="0">
                <a:solidFill>
                  <a:schemeClr val="accent6"/>
                </a:solidFill>
              </a:rPr>
              <a:t>格式的文档（每次作业</a:t>
            </a:r>
            <a:r>
              <a:rPr lang="en-US" altLang="zh-CN" sz="2000" b="1" dirty="0">
                <a:solidFill>
                  <a:schemeClr val="accent6"/>
                </a:solidFill>
              </a:rPr>
              <a:t>5</a:t>
            </a:r>
            <a:r>
              <a:rPr lang="zh-CN" altLang="en-US" sz="2000" b="1" dirty="0">
                <a:solidFill>
                  <a:schemeClr val="accent6"/>
                </a:solidFill>
              </a:rPr>
              <a:t>分，共计</a:t>
            </a:r>
            <a:r>
              <a:rPr lang="en-US" altLang="zh-CN" sz="2000" b="1" dirty="0">
                <a:solidFill>
                  <a:schemeClr val="accent6"/>
                </a:solidFill>
              </a:rPr>
              <a:t>40</a:t>
            </a:r>
            <a:r>
              <a:rPr lang="zh-CN" altLang="en-US" sz="2000" b="1" dirty="0">
                <a:solidFill>
                  <a:schemeClr val="accent6"/>
                </a:solidFill>
              </a:rPr>
              <a:t>分平时成绩）</a:t>
            </a:r>
            <a:endParaRPr lang="en-US" altLang="zh-CN" sz="2000" b="1" dirty="0">
              <a:solidFill>
                <a:schemeClr val="accent6"/>
              </a:solidFill>
            </a:endParaRPr>
          </a:p>
          <a:p>
            <a:pPr>
              <a:defRPr/>
            </a:pPr>
            <a:r>
              <a:rPr lang="en-US" altLang="zh-CN" sz="2000" b="1" dirty="0">
                <a:solidFill>
                  <a:schemeClr val="accent6"/>
                </a:solidFill>
              </a:rPr>
              <a:t>1</a:t>
            </a:r>
            <a:r>
              <a:rPr lang="zh-CN" altLang="en-US" sz="2000" b="1" dirty="0">
                <a:solidFill>
                  <a:schemeClr val="accent6"/>
                </a:solidFill>
              </a:rPr>
              <a:t>次大作业：提交</a:t>
            </a:r>
            <a:r>
              <a:rPr lang="en-US" altLang="zh-CN" sz="2000" b="1" dirty="0">
                <a:solidFill>
                  <a:schemeClr val="accent6"/>
                </a:solidFill>
              </a:rPr>
              <a:t>Latex</a:t>
            </a:r>
            <a:r>
              <a:rPr lang="zh-CN" altLang="en-US" sz="2000" b="1" dirty="0">
                <a:solidFill>
                  <a:schemeClr val="accent6"/>
                </a:solidFill>
              </a:rPr>
              <a:t>源文件（</a:t>
            </a:r>
            <a:r>
              <a:rPr lang="zh-CN" altLang="en-US" sz="2000" dirty="0"/>
              <a:t>不要用</a:t>
            </a:r>
            <a:r>
              <a:rPr lang="en-US" altLang="zh-CN" sz="2000" dirty="0"/>
              <a:t>WPS/Word</a:t>
            </a:r>
            <a:r>
              <a:rPr lang="zh-CN" altLang="en-US" sz="2000" dirty="0"/>
              <a:t>等软件</a:t>
            </a:r>
            <a:r>
              <a:rPr lang="zh-CN" altLang="en-US" sz="2000" b="1" dirty="0">
                <a:solidFill>
                  <a:schemeClr val="accent6"/>
                </a:solidFill>
              </a:rPr>
              <a:t>）（</a:t>
            </a:r>
            <a:r>
              <a:rPr lang="en-US" altLang="zh-CN" sz="2000" b="1" dirty="0">
                <a:solidFill>
                  <a:schemeClr val="accent6"/>
                </a:solidFill>
              </a:rPr>
              <a:t>60</a:t>
            </a:r>
            <a:r>
              <a:rPr lang="zh-CN" altLang="en-US" sz="2000" b="1" dirty="0">
                <a:solidFill>
                  <a:schemeClr val="accent6"/>
                </a:solidFill>
              </a:rPr>
              <a:t>分）：</a:t>
            </a:r>
            <a:endParaRPr lang="en-US" altLang="zh-CN" sz="2000" b="1" dirty="0">
              <a:solidFill>
                <a:schemeClr val="accent6"/>
              </a:solidFill>
            </a:endParaRPr>
          </a:p>
          <a:p>
            <a:pPr marL="0" indent="0">
              <a:lnSpc>
                <a:spcPct val="150000"/>
              </a:lnSpc>
              <a:buNone/>
              <a:defRPr/>
            </a:pPr>
            <a:r>
              <a:rPr lang="zh-CN" altLang="en-US" sz="2000" b="1" dirty="0">
                <a:solidFill>
                  <a:schemeClr val="accent6"/>
                </a:solidFill>
              </a:rPr>
              <a:t>（</a:t>
            </a:r>
            <a:r>
              <a:rPr lang="en-US" altLang="zh-CN" sz="2000" b="1" dirty="0">
                <a:solidFill>
                  <a:schemeClr val="accent6"/>
                </a:solidFill>
              </a:rPr>
              <a:t>1</a:t>
            </a:r>
            <a:r>
              <a:rPr lang="zh-CN" altLang="en-US" sz="2000" b="1" dirty="0">
                <a:solidFill>
                  <a:schemeClr val="accent6"/>
                </a:solidFill>
              </a:rPr>
              <a:t>）</a:t>
            </a:r>
            <a:r>
              <a:rPr lang="zh-CN" altLang="en-US" sz="2000" dirty="0"/>
              <a:t>摘要、关键字、引言、相关工作综述（</a:t>
            </a:r>
            <a:r>
              <a:rPr lang="en-US" altLang="zh-CN" sz="2000" dirty="0"/>
              <a:t>20</a:t>
            </a:r>
            <a:r>
              <a:rPr lang="zh-CN" altLang="zh-CN" sz="2000" dirty="0"/>
              <a:t>分</a:t>
            </a:r>
            <a:r>
              <a:rPr lang="zh-CN" altLang="en-US" sz="2000" dirty="0"/>
              <a:t>）：</a:t>
            </a:r>
            <a:endParaRPr lang="en-US" altLang="zh-CN" sz="2000" dirty="0"/>
          </a:p>
          <a:p>
            <a:pPr marL="0" indent="0">
              <a:lnSpc>
                <a:spcPct val="150000"/>
              </a:lnSpc>
              <a:buNone/>
              <a:defRPr/>
            </a:pPr>
            <a:r>
              <a:rPr lang="zh-CN" altLang="en-US" sz="2000" b="1" dirty="0">
                <a:solidFill>
                  <a:schemeClr val="accent6"/>
                </a:solidFill>
              </a:rPr>
              <a:t>（</a:t>
            </a:r>
            <a:r>
              <a:rPr lang="en-US" altLang="zh-CN" sz="2000" b="1" dirty="0">
                <a:solidFill>
                  <a:schemeClr val="accent6"/>
                </a:solidFill>
              </a:rPr>
              <a:t>2</a:t>
            </a:r>
            <a:r>
              <a:rPr lang="zh-CN" altLang="en-US" sz="2000" b="1" dirty="0">
                <a:solidFill>
                  <a:schemeClr val="accent6"/>
                </a:solidFill>
              </a:rPr>
              <a:t>）</a:t>
            </a:r>
            <a:r>
              <a:rPr lang="zh-CN" altLang="en-US" sz="2000" dirty="0"/>
              <a:t>算法或架构描述、实验分析（</a:t>
            </a:r>
            <a:r>
              <a:rPr lang="en-US" altLang="zh-CN" sz="2000" dirty="0"/>
              <a:t>40</a:t>
            </a:r>
            <a:r>
              <a:rPr lang="zh-CN" altLang="zh-CN" sz="2000" dirty="0"/>
              <a:t>分</a:t>
            </a:r>
            <a:r>
              <a:rPr lang="zh-CN" altLang="en-US" sz="2000" dirty="0"/>
              <a:t>）：</a:t>
            </a:r>
            <a:r>
              <a:rPr lang="zh-CN" altLang="zh-CN" sz="2000" dirty="0"/>
              <a:t>要求有数据、有分析。实验部分要求从教师给定的</a:t>
            </a:r>
            <a:r>
              <a:rPr lang="en-US" altLang="zh-CN" sz="2000" b="1" dirty="0">
                <a:solidFill>
                  <a:srgbClr val="FF0000"/>
                </a:solidFill>
              </a:rPr>
              <a:t>7</a:t>
            </a:r>
            <a:r>
              <a:rPr lang="zh-CN" altLang="zh-CN" sz="2000" dirty="0"/>
              <a:t>个题目中任选一个</a:t>
            </a:r>
            <a:r>
              <a:rPr lang="zh-CN" altLang="en-US" sz="2000" b="1" u="sng" dirty="0">
                <a:solidFill>
                  <a:srgbClr val="00B050"/>
                </a:solidFill>
              </a:rPr>
              <a:t>（如果不做这</a:t>
            </a:r>
            <a:r>
              <a:rPr lang="en-US" altLang="zh-CN" sz="2000" b="1" u="sng" dirty="0">
                <a:solidFill>
                  <a:srgbClr val="00B050"/>
                </a:solidFill>
              </a:rPr>
              <a:t>7</a:t>
            </a:r>
            <a:r>
              <a:rPr lang="zh-CN" altLang="en-US" sz="2000" b="1" u="sng" dirty="0">
                <a:solidFill>
                  <a:srgbClr val="00B050"/>
                </a:solidFill>
              </a:rPr>
              <a:t>个而是自己选择其他题目，务必说明你选择的题目是和你未来可能的研究方向或你导师前期研究内容是有关的，即你要写出项目背景。不允许自己随便从网上找一个例子来糊弄；不要用和我使用过的完全一样的例子来</a:t>
            </a:r>
            <a:r>
              <a:rPr lang="zh-CN" altLang="en-US" sz="2000" b="1" u="sng" dirty="0">
                <a:solidFill>
                  <a:srgbClr val="00B050"/>
                </a:solidFill>
              </a:rPr>
              <a:t>糊弄）</a:t>
            </a:r>
            <a:r>
              <a:rPr lang="zh-CN" altLang="zh-CN" sz="2000" dirty="0"/>
              <a:t>。实验要求包括</a:t>
            </a:r>
            <a:r>
              <a:rPr lang="zh-CN" altLang="en-US" sz="2000" dirty="0"/>
              <a:t>环境</a:t>
            </a:r>
            <a:r>
              <a:rPr lang="zh-CN" altLang="zh-CN" sz="2000" dirty="0"/>
              <a:t>搭建、数据准备以及参数调整、结果分析。</a:t>
            </a:r>
            <a:r>
              <a:rPr lang="zh-CN" altLang="en-US" sz="2000" dirty="0"/>
              <a:t>要求</a:t>
            </a:r>
            <a:r>
              <a:rPr lang="zh-CN" altLang="en-US" sz="2000" b="1" dirty="0">
                <a:solidFill>
                  <a:srgbClr val="FF0000"/>
                </a:solidFill>
              </a:rPr>
              <a:t>含实验数据集描述、性能或测度定义、实验结果分析。</a:t>
            </a:r>
            <a:endParaRPr lang="en-US" altLang="zh-CN" sz="2000" dirty="0"/>
          </a:p>
          <a:p>
            <a:pPr marL="0" indent="0">
              <a:lnSpc>
                <a:spcPct val="150000"/>
              </a:lnSpc>
              <a:buNone/>
              <a:defRPr/>
            </a:pPr>
            <a:r>
              <a:rPr lang="zh-CN" altLang="en-US" sz="2000" b="1" dirty="0">
                <a:solidFill>
                  <a:schemeClr val="accent6"/>
                </a:solidFill>
              </a:rPr>
              <a:t>（</a:t>
            </a:r>
            <a:r>
              <a:rPr lang="en-US" altLang="zh-CN" sz="2000" b="1" dirty="0">
                <a:solidFill>
                  <a:schemeClr val="accent6"/>
                </a:solidFill>
              </a:rPr>
              <a:t>3</a:t>
            </a:r>
            <a:r>
              <a:rPr lang="zh-CN" altLang="en-US" sz="2000" b="1" dirty="0">
                <a:solidFill>
                  <a:schemeClr val="accent6"/>
                </a:solidFill>
              </a:rPr>
              <a:t>）</a:t>
            </a:r>
            <a:r>
              <a:rPr lang="zh-CN" altLang="en-US" sz="2000" dirty="0"/>
              <a:t>结论、参考文献：要求相关文献</a:t>
            </a:r>
            <a:r>
              <a:rPr lang="en-US" altLang="zh-CN" sz="2000" b="1" dirty="0">
                <a:solidFill>
                  <a:srgbClr val="FF0000"/>
                </a:solidFill>
              </a:rPr>
              <a:t>15</a:t>
            </a:r>
            <a:r>
              <a:rPr lang="zh-CN" altLang="en-US" sz="2000" dirty="0"/>
              <a:t>篇以上，且其中</a:t>
            </a:r>
            <a:r>
              <a:rPr lang="en-US" altLang="zh-CN" sz="2000" b="1" dirty="0">
                <a:solidFill>
                  <a:srgbClr val="FF0000"/>
                </a:solidFill>
              </a:rPr>
              <a:t>70%</a:t>
            </a:r>
            <a:r>
              <a:rPr lang="zh-CN" altLang="en-US" sz="2000" dirty="0"/>
              <a:t>以上是最近</a:t>
            </a:r>
            <a:r>
              <a:rPr lang="en-US" altLang="zh-CN" sz="2000" dirty="0"/>
              <a:t>3</a:t>
            </a:r>
            <a:r>
              <a:rPr lang="zh-CN" altLang="en-US" sz="2000" dirty="0"/>
              <a:t>年的英文文献。不得抄袭。</a:t>
            </a:r>
            <a:r>
              <a:rPr lang="zh-CN" altLang="en-US" sz="2000" b="1" dirty="0">
                <a:solidFill>
                  <a:srgbClr val="FF0000"/>
                </a:solidFill>
              </a:rPr>
              <a:t>要求第一部分综述内容和第二部分实验内容一致。</a:t>
            </a:r>
            <a:endParaRPr lang="en-US" altLang="zh-CN" sz="2000" dirty="0"/>
          </a:p>
          <a:p>
            <a:pPr marL="0" lvl="1" indent="0">
              <a:lnSpc>
                <a:spcPct val="150000"/>
              </a:lnSpc>
              <a:buNone/>
              <a:defRPr/>
            </a:pPr>
            <a:r>
              <a:rPr lang="zh-CN" altLang="en-US" sz="2000" b="1" dirty="0">
                <a:solidFill>
                  <a:schemeClr val="accent6"/>
                </a:solidFill>
                <a:cs typeface="+mn-cs"/>
              </a:rPr>
              <a:t>（</a:t>
            </a:r>
            <a:r>
              <a:rPr lang="en-US" altLang="zh-CN" sz="2000" b="1" dirty="0">
                <a:solidFill>
                  <a:schemeClr val="accent6"/>
                </a:solidFill>
                <a:cs typeface="+mn-cs"/>
              </a:rPr>
              <a:t>4</a:t>
            </a:r>
            <a:r>
              <a:rPr lang="zh-CN" altLang="en-US" sz="2000" b="1" dirty="0">
                <a:solidFill>
                  <a:schemeClr val="accent6"/>
                </a:solidFill>
                <a:cs typeface="+mn-cs"/>
              </a:rPr>
              <a:t>）</a:t>
            </a:r>
            <a:r>
              <a:rPr lang="zh-CN" altLang="en-US" sz="2000" b="1" dirty="0">
                <a:solidFill>
                  <a:srgbClr val="FF0000"/>
                </a:solidFill>
              </a:rPr>
              <a:t>即：大作业含</a:t>
            </a:r>
            <a:r>
              <a:rPr lang="en-US" altLang="zh-CN" sz="2000" b="1" dirty="0">
                <a:solidFill>
                  <a:srgbClr val="FF0000"/>
                </a:solidFill>
              </a:rPr>
              <a:t>Latex</a:t>
            </a:r>
            <a:r>
              <a:rPr lang="zh-CN" altLang="en-US" sz="2000" b="1" dirty="0">
                <a:solidFill>
                  <a:srgbClr val="FF0000"/>
                </a:solidFill>
              </a:rPr>
              <a:t>的论文以及源码（源码可以是</a:t>
            </a:r>
            <a:r>
              <a:rPr lang="en-US" altLang="zh-CN" sz="2000" b="1" dirty="0" err="1">
                <a:solidFill>
                  <a:srgbClr val="FF0000"/>
                </a:solidFill>
              </a:rPr>
              <a:t>Pycharm</a:t>
            </a:r>
            <a:r>
              <a:rPr lang="zh-CN" altLang="en-US" sz="2000" b="1" dirty="0">
                <a:solidFill>
                  <a:srgbClr val="FF0000"/>
                </a:solidFill>
              </a:rPr>
              <a:t>工程，也可以是</a:t>
            </a:r>
            <a:r>
              <a:rPr lang="en-US" altLang="zh-CN" sz="2000" b="1" dirty="0" err="1">
                <a:solidFill>
                  <a:srgbClr val="FF0000"/>
                </a:solidFill>
              </a:rPr>
              <a:t>Jupyter</a:t>
            </a:r>
            <a:r>
              <a:rPr lang="en-US" altLang="zh-CN" sz="2000" b="1" dirty="0">
                <a:solidFill>
                  <a:srgbClr val="FF0000"/>
                </a:solidFill>
              </a:rPr>
              <a:t> </a:t>
            </a:r>
            <a:r>
              <a:rPr lang="en-US" altLang="zh-CN" sz="2000" b="1" dirty="0" err="1">
                <a:solidFill>
                  <a:srgbClr val="FF0000"/>
                </a:solidFill>
              </a:rPr>
              <a:t>Notbook</a:t>
            </a:r>
            <a:r>
              <a:rPr lang="zh-CN" altLang="en-US" sz="2000" b="1" dirty="0">
                <a:solidFill>
                  <a:srgbClr val="FF0000"/>
                </a:solidFill>
              </a:rPr>
              <a:t>文档）</a:t>
            </a:r>
            <a:endParaRPr lang="zh-CN" altLang="en-US" sz="2000" b="1" dirty="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标题 1"/>
          <p:cNvSpPr>
            <a:spLocks noGrp="1" noChangeArrowheads="1"/>
          </p:cNvSpPr>
          <p:nvPr>
            <p:ph type="title"/>
          </p:nvPr>
        </p:nvSpPr>
        <p:spPr/>
        <p:txBody>
          <a:bodyPr/>
          <a:lstStyle/>
          <a:p>
            <a:r>
              <a:rPr lang="en-US" altLang="zh-CN"/>
              <a:t>1 </a:t>
            </a:r>
            <a:r>
              <a:rPr lang="zh-CN" altLang="en-US"/>
              <a:t>数据智能</a:t>
            </a:r>
            <a:endParaRPr lang="zh-CN" altLang="en-US"/>
          </a:p>
        </p:txBody>
      </p:sp>
      <p:sp>
        <p:nvSpPr>
          <p:cNvPr id="47107" name="内容占位符 2"/>
          <p:cNvSpPr>
            <a:spLocks noGrp="1" noChangeArrowheads="1"/>
          </p:cNvSpPr>
          <p:nvPr>
            <p:ph idx="1"/>
          </p:nvPr>
        </p:nvSpPr>
        <p:spPr/>
        <p:txBody>
          <a:bodyPr/>
          <a:lstStyle/>
          <a:p>
            <a:r>
              <a:rPr lang="zh-CN" altLang="en-US"/>
              <a:t>在大规模、多样化、新鲜的数据支持下，在云计算的支撑下，采用机器学习的方法进行分类、聚类和排序，进而基于各类数据驱动实现的智能应用系统。</a:t>
            </a:r>
            <a:endParaRPr lang="en-US" altLang="zh-CN"/>
          </a:p>
          <a:p>
            <a:pPr lvl="1"/>
            <a:endParaRPr lang="zh-CN" altLang="en-US"/>
          </a:p>
        </p:txBody>
      </p:sp>
      <p:pic>
        <p:nvPicPr>
          <p:cNvPr id="48131"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819400" y="3276600"/>
            <a:ext cx="6229350" cy="330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标题 1"/>
          <p:cNvSpPr>
            <a:spLocks noGrp="1" noChangeArrowheads="1"/>
          </p:cNvSpPr>
          <p:nvPr>
            <p:ph type="title"/>
          </p:nvPr>
        </p:nvSpPr>
        <p:spPr/>
        <p:txBody>
          <a:bodyPr/>
          <a:lstStyle/>
          <a:p>
            <a:r>
              <a:rPr lang="en-US" altLang="zh-CN"/>
              <a:t>2 </a:t>
            </a:r>
            <a:r>
              <a:rPr lang="zh-CN" altLang="en-US"/>
              <a:t>知识智能</a:t>
            </a:r>
            <a:endParaRPr lang="zh-CN" altLang="en-US"/>
          </a:p>
        </p:txBody>
      </p:sp>
      <p:sp>
        <p:nvSpPr>
          <p:cNvPr id="49155" name="内容占位符 2"/>
          <p:cNvSpPr>
            <a:spLocks noGrp="1" noChangeArrowheads="1"/>
          </p:cNvSpPr>
          <p:nvPr>
            <p:ph idx="1"/>
          </p:nvPr>
        </p:nvSpPr>
        <p:spPr/>
        <p:txBody>
          <a:bodyPr/>
          <a:lstStyle/>
          <a:p>
            <a:r>
              <a:rPr lang="zh-CN" altLang="en-US"/>
              <a:t>利用知识库、词典和规则进行推理的智能系统。</a:t>
            </a:r>
            <a:r>
              <a:rPr lang="en-US" altLang="zh-CN"/>
              <a:t>Freebase, Yago2 </a:t>
            </a:r>
            <a:r>
              <a:rPr lang="zh-CN" altLang="en-US"/>
              <a:t>和</a:t>
            </a:r>
            <a:r>
              <a:rPr lang="en-US" altLang="zh-CN"/>
              <a:t>DEPEDIA </a:t>
            </a:r>
            <a:r>
              <a:rPr lang="zh-CN" altLang="en-US"/>
              <a:t>等知识库可供免费研究和使用。结构化、半结构化和无结构化的数据经过信息抽取技术可获取实体、实体的属性和实体之间的关系来构成一个知识图谱。</a:t>
            </a:r>
            <a:r>
              <a:rPr lang="zh-CN" altLang="en-US">
                <a:sym typeface="+mn-ea"/>
              </a:rPr>
              <a:t>需要设计大规模知识获取系统，扫描互联网和授权企业数据，抽取实体、实体类型和实体关系，获得知识条目。</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标题 1"/>
          <p:cNvSpPr>
            <a:spLocks noGrp="1" noChangeArrowheads="1"/>
          </p:cNvSpPr>
          <p:nvPr>
            <p:ph type="title"/>
          </p:nvPr>
        </p:nvSpPr>
        <p:spPr/>
        <p:txBody>
          <a:bodyPr/>
          <a:lstStyle/>
          <a:p>
            <a:r>
              <a:rPr lang="en-US" altLang="zh-CN"/>
              <a:t>3 </a:t>
            </a:r>
            <a:r>
              <a:rPr lang="zh-CN" altLang="en-US"/>
              <a:t>社会智能</a:t>
            </a:r>
            <a:endParaRPr lang="zh-CN" altLang="en-US"/>
          </a:p>
        </p:txBody>
      </p:sp>
      <p:sp>
        <p:nvSpPr>
          <p:cNvPr id="51203" name="内容占位符 2"/>
          <p:cNvSpPr>
            <a:spLocks noGrp="1" noChangeArrowheads="1"/>
          </p:cNvSpPr>
          <p:nvPr>
            <p:ph idx="1"/>
          </p:nvPr>
        </p:nvSpPr>
        <p:spPr/>
        <p:txBody>
          <a:bodyPr/>
          <a:lstStyle/>
          <a:p>
            <a:r>
              <a:rPr lang="zh-CN" altLang="en-US"/>
              <a:t>指利用网友在互联网上直接贡献的内容（包括网页锚文本、用户标签、用户日志、用户反馈、社区问答、社会关系网络等）实现用户参与的智能应用。</a:t>
            </a:r>
            <a:r>
              <a:rPr lang="zh-CN" altLang="en-US">
                <a:sym typeface="+mn-ea"/>
              </a:rPr>
              <a:t>从社会关系网络的实时海量数据中抽取社会智能信息（包括问答对、主题、热点话题、用户观点、用户特征）， 来过滤灌水、软文等帖子，评定发帖和回复的质量与权威性，确定帖子的情感（正面、负面或者中性），评定发帖人的权威性和影响力，提供观点、摘要和对比摘要，改善新问题到问题</a:t>
            </a:r>
            <a:r>
              <a:rPr lang="en-US" altLang="zh-CN">
                <a:sym typeface="+mn-ea"/>
              </a:rPr>
              <a:t>- </a:t>
            </a:r>
            <a:r>
              <a:rPr lang="zh-CN" altLang="en-US">
                <a:sym typeface="+mn-ea"/>
              </a:rPr>
              <a:t>答案库的语义匹配问题，对用户关心的事件（比如竞选结果、比赛结果、票房收入、产品销量）做出预测， 设计新型众包，鼓励网友贡献知识和答案。</a:t>
            </a:r>
            <a:endParaRPr lang="zh-CN" altLang="en-US"/>
          </a:p>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标题 1" descr=" 2"/>
          <p:cNvSpPr>
            <a:spLocks noGrp="1" noChangeArrowheads="1"/>
          </p:cNvSpPr>
          <p:nvPr>
            <p:ph type="title"/>
          </p:nvPr>
        </p:nvSpPr>
        <p:spPr/>
        <p:txBody>
          <a:bodyPr/>
          <a:lstStyle/>
          <a:p>
            <a:r>
              <a:rPr lang="zh-CN" altLang="en-US"/>
              <a:t>人工智能的研究领域</a:t>
            </a:r>
            <a:endParaRPr lang="zh-CN" altLang="en-US"/>
          </a:p>
        </p:txBody>
      </p:sp>
      <p:sp>
        <p:nvSpPr>
          <p:cNvPr id="53251" name="内容占位符 2"/>
          <p:cNvSpPr>
            <a:spLocks noGrp="1" noChangeArrowheads="1"/>
          </p:cNvSpPr>
          <p:nvPr>
            <p:ph sz="quarter" idx="1"/>
          </p:nvPr>
        </p:nvSpPr>
        <p:spPr>
          <a:xfrm>
            <a:off x="609600" y="1219200"/>
            <a:ext cx="10972800" cy="4937125"/>
          </a:xfrm>
        </p:spPr>
        <p:txBody>
          <a:bodyPr/>
          <a:lstStyle/>
          <a:p>
            <a:r>
              <a:rPr lang="zh-CN" altLang="en-US"/>
              <a:t>让机器具有人类的智能</a:t>
            </a:r>
            <a:endParaRPr lang="en-US" altLang="zh-CN"/>
          </a:p>
          <a:p>
            <a:pPr lvl="1"/>
            <a:r>
              <a:rPr lang="zh-CN" altLang="en-US"/>
              <a:t>机器感知（计算机视觉、语音信息处理）</a:t>
            </a:r>
            <a:endParaRPr lang="en-US" altLang="zh-CN"/>
          </a:p>
          <a:p>
            <a:pPr lvl="1"/>
            <a:r>
              <a:rPr lang="zh-CN" altLang="en-US"/>
              <a:t>学习（模式识别、</a:t>
            </a:r>
            <a:r>
              <a:rPr lang="zh-CN" altLang="en-US">
                <a:solidFill>
                  <a:srgbClr val="FF0000"/>
                </a:solidFill>
              </a:rPr>
              <a:t>机器学习</a:t>
            </a:r>
            <a:r>
              <a:rPr lang="zh-CN" altLang="en-US"/>
              <a:t>、强化学习）</a:t>
            </a:r>
            <a:endParaRPr lang="en-US" altLang="zh-CN"/>
          </a:p>
          <a:p>
            <a:pPr lvl="1"/>
            <a:r>
              <a:rPr lang="zh-CN" altLang="en-US"/>
              <a:t>语言（自然语言处理）</a:t>
            </a:r>
            <a:endParaRPr lang="en-US" altLang="zh-CN"/>
          </a:p>
          <a:p>
            <a:pPr lvl="1"/>
            <a:r>
              <a:rPr lang="zh-CN" altLang="en-US"/>
              <a:t>记忆（知识表示）</a:t>
            </a:r>
            <a:endParaRPr lang="en-US" altLang="zh-CN"/>
          </a:p>
          <a:p>
            <a:pPr lvl="1"/>
            <a:r>
              <a:rPr lang="zh-CN" altLang="en-US"/>
              <a:t>决策（规划、数据挖掘）</a:t>
            </a:r>
            <a:endParaRPr lang="zh-CN" altLang="en-US"/>
          </a:p>
        </p:txBody>
      </p:sp>
    </p:spTree>
    <p:custDataLst>
      <p:tags r:id="rId1"/>
    </p:custData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标题 1"/>
          <p:cNvSpPr>
            <a:spLocks noGrp="1" noChangeArrowheads="1"/>
          </p:cNvSpPr>
          <p:nvPr>
            <p:ph type="title"/>
          </p:nvPr>
        </p:nvSpPr>
        <p:spPr/>
        <p:txBody>
          <a:bodyPr/>
          <a:lstStyle/>
          <a:p>
            <a:r>
              <a:rPr lang="zh-CN" altLang="en-US"/>
              <a:t>发展历史</a:t>
            </a:r>
            <a:endParaRPr lang="zh-CN" altLang="en-US"/>
          </a:p>
        </p:txBody>
      </p:sp>
      <p:pic>
        <p:nvPicPr>
          <p:cNvPr id="55299" name="图片 2" descr="屏幕剪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455738"/>
            <a:ext cx="11277600"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标题 1"/>
          <p:cNvSpPr>
            <a:spLocks noGrp="1" noChangeArrowheads="1"/>
          </p:cNvSpPr>
          <p:nvPr>
            <p:ph type="title"/>
          </p:nvPr>
        </p:nvSpPr>
        <p:spPr/>
        <p:txBody>
          <a:bodyPr/>
          <a:lstStyle/>
          <a:p>
            <a:r>
              <a:rPr lang="zh-CN" altLang="en-US"/>
              <a:t>如何开发一个人工智能系统？</a:t>
            </a:r>
            <a:endParaRPr lang="zh-CN" altLang="en-US"/>
          </a:p>
        </p:txBody>
      </p:sp>
      <p:sp>
        <p:nvSpPr>
          <p:cNvPr id="56323" name="内容占位符 2"/>
          <p:cNvSpPr>
            <a:spLocks noGrp="1" noChangeArrowheads="1"/>
          </p:cNvSpPr>
          <p:nvPr>
            <p:ph sz="quarter" idx="1"/>
          </p:nvPr>
        </p:nvSpPr>
        <p:spPr>
          <a:xfrm>
            <a:off x="609600" y="1219200"/>
            <a:ext cx="10972800" cy="4937125"/>
          </a:xfrm>
        </p:spPr>
        <p:txBody>
          <a:bodyPr/>
          <a:lstStyle/>
          <a:p>
            <a:r>
              <a:rPr lang="zh-CN" altLang="en-US"/>
              <a:t>专家知识（人工规则）</a:t>
            </a:r>
            <a:endParaRPr lang="zh-CN" altLang="en-US"/>
          </a:p>
        </p:txBody>
      </p:sp>
      <p:pic>
        <p:nvPicPr>
          <p:cNvPr id="56324" name="Picture 2" descr="âreasoning  ruleâçå¾çæç´¢ç»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2800" y="2133600"/>
            <a:ext cx="55626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9394" name="内容占位符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0" y="266700"/>
            <a:ext cx="11963400" cy="6591300"/>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标题 1"/>
          <p:cNvSpPr>
            <a:spLocks noGrp="1" noChangeArrowheads="1"/>
          </p:cNvSpPr>
          <p:nvPr>
            <p:ph type="title"/>
          </p:nvPr>
        </p:nvSpPr>
        <p:spPr>
          <a:xfrm>
            <a:off x="1905000" y="2590800"/>
            <a:ext cx="8229600" cy="1143000"/>
          </a:xfrm>
        </p:spPr>
        <p:txBody>
          <a:bodyPr/>
          <a:lstStyle/>
          <a:p>
            <a:r>
              <a:rPr lang="en-US" altLang="zh-CN"/>
              <a:t>AI</a:t>
            </a:r>
            <a:r>
              <a:rPr lang="zh-CN" altLang="en-US"/>
              <a:t>产品与应用</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0"/>
            <a:ext cx="10972800" cy="1143000"/>
          </a:xfrm>
        </p:spPr>
        <p:txBody>
          <a:bodyPr/>
          <a:lstStyle/>
          <a:p>
            <a:r>
              <a:rPr lang="zh-CN" altLang="en-US" sz="3600" dirty="0"/>
              <a:t>人机对话</a:t>
            </a:r>
            <a:endParaRPr lang="zh-CN" altLang="en-US" sz="3600" dirty="0"/>
          </a:p>
        </p:txBody>
      </p:sp>
      <p:sp>
        <p:nvSpPr>
          <p:cNvPr id="3" name="内容占位符 2"/>
          <p:cNvSpPr>
            <a:spLocks noGrp="1"/>
          </p:cNvSpPr>
          <p:nvPr>
            <p:ph idx="1"/>
          </p:nvPr>
        </p:nvSpPr>
        <p:spPr>
          <a:xfrm>
            <a:off x="338666" y="1013618"/>
            <a:ext cx="11740445" cy="4525963"/>
          </a:xfrm>
        </p:spPr>
        <p:txBody>
          <a:bodyPr/>
          <a:lstStyle/>
          <a:p>
            <a:pPr marL="0" indent="0">
              <a:buNone/>
            </a:pPr>
            <a:r>
              <a:rPr lang="zh-CN" altLang="zh-CN" sz="2800" b="1" dirty="0">
                <a:solidFill>
                  <a:srgbClr val="FF0000"/>
                </a:solidFill>
              </a:rPr>
              <a:t>对话系统</a:t>
            </a:r>
            <a:r>
              <a:rPr lang="zh-CN" altLang="zh-CN" sz="2400" dirty="0"/>
              <a:t>是人机交互的实现方式，旨在最大程度上模仿人与人之间的交流方式，使得人类可以使用一种更自然的方式与机器进行交互，实现人机交互的智能化</a:t>
            </a:r>
            <a:r>
              <a:rPr lang="zh-CN" altLang="en-US" sz="2400" dirty="0"/>
              <a:t>。</a:t>
            </a:r>
            <a:endParaRPr lang="en-US" altLang="zh-CN" sz="2400" dirty="0"/>
          </a:p>
          <a:p>
            <a:pPr marL="0" indent="0">
              <a:buNone/>
            </a:pPr>
            <a:r>
              <a:rPr lang="zh-CN" altLang="en-US" sz="2800" b="1" dirty="0">
                <a:solidFill>
                  <a:srgbClr val="FF0000"/>
                </a:solidFill>
              </a:rPr>
              <a:t>对话系统分类：</a:t>
            </a:r>
            <a:endParaRPr lang="zh-CN" altLang="zh-CN" sz="2800" b="1" dirty="0">
              <a:solidFill>
                <a:srgbClr val="FF0000"/>
              </a:solidFill>
            </a:endParaRPr>
          </a:p>
        </p:txBody>
      </p:sp>
      <p:pic>
        <p:nvPicPr>
          <p:cNvPr id="4" name="图片 3"/>
          <p:cNvPicPr>
            <a:picLocks noChangeAspect="1"/>
          </p:cNvPicPr>
          <p:nvPr/>
        </p:nvPicPr>
        <p:blipFill>
          <a:blip r:embed="rId1"/>
          <a:stretch>
            <a:fillRect/>
          </a:stretch>
        </p:blipFill>
        <p:spPr>
          <a:xfrm>
            <a:off x="1676671" y="2415603"/>
            <a:ext cx="8494184" cy="3701331"/>
          </a:xfrm>
          <a:prstGeom prst="rect">
            <a:avLst/>
          </a:prstGeom>
        </p:spPr>
      </p:pic>
      <p:sp>
        <p:nvSpPr>
          <p:cNvPr id="5" name="文本框 4"/>
          <p:cNvSpPr txBox="1"/>
          <p:nvPr/>
        </p:nvSpPr>
        <p:spPr>
          <a:xfrm>
            <a:off x="338666" y="6510456"/>
            <a:ext cx="10744200" cy="307777"/>
          </a:xfrm>
          <a:prstGeom prst="rect">
            <a:avLst/>
          </a:prstGeom>
          <a:noFill/>
        </p:spPr>
        <p:txBody>
          <a:bodyPr wrap="square" rtlCol="0">
            <a:spAutoFit/>
          </a:bodyPr>
          <a:lstStyle/>
          <a:p>
            <a:r>
              <a:rPr lang="en-US" altLang="zh-CN" sz="1400" dirty="0">
                <a:latin typeface="+mn-ea"/>
              </a:rPr>
              <a:t>Figure from</a:t>
            </a:r>
            <a:r>
              <a:rPr lang="zh-CN" altLang="en-US" sz="1400" dirty="0">
                <a:latin typeface="+mn-ea"/>
              </a:rPr>
              <a:t>：车万翔</a:t>
            </a:r>
            <a:r>
              <a:rPr lang="en-US" altLang="zh-CN" sz="1400" dirty="0">
                <a:latin typeface="+mn-ea"/>
              </a:rPr>
              <a:t>,</a:t>
            </a:r>
            <a:r>
              <a:rPr lang="zh-CN" altLang="en-US" sz="1400" dirty="0">
                <a:latin typeface="+mn-ea"/>
              </a:rPr>
              <a:t>张伟男</a:t>
            </a:r>
            <a:r>
              <a:rPr lang="en-US" altLang="zh-CN" sz="1400" dirty="0">
                <a:latin typeface="+mn-ea"/>
              </a:rPr>
              <a:t>.</a:t>
            </a:r>
            <a:r>
              <a:rPr lang="zh-CN" altLang="en-US" sz="1400" dirty="0">
                <a:latin typeface="+mn-ea"/>
              </a:rPr>
              <a:t>人机对话系统综述</a:t>
            </a:r>
            <a:r>
              <a:rPr lang="en-US" altLang="zh-CN" sz="1400" dirty="0">
                <a:latin typeface="+mn-ea"/>
              </a:rPr>
              <a:t>[J].</a:t>
            </a:r>
            <a:r>
              <a:rPr lang="zh-CN" altLang="en-US" sz="1400" dirty="0">
                <a:latin typeface="+mn-ea"/>
              </a:rPr>
              <a:t>人工智能</a:t>
            </a:r>
            <a:r>
              <a:rPr lang="en-US" altLang="zh-CN" sz="1400" dirty="0">
                <a:latin typeface="+mn-ea"/>
              </a:rPr>
              <a:t>,2018(01):76-82</a:t>
            </a:r>
            <a:r>
              <a:rPr lang="en-US" altLang="zh-CN" sz="1400" dirty="0"/>
              <a:t>.</a:t>
            </a:r>
            <a:endParaRPr lang="en-US" altLang="zh-CN"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3136"/>
            <a:ext cx="10972800" cy="1143000"/>
          </a:xfrm>
        </p:spPr>
        <p:txBody>
          <a:bodyPr/>
          <a:lstStyle/>
          <a:p>
            <a:r>
              <a:rPr lang="zh-CN" altLang="en-US" sz="3600" dirty="0"/>
              <a:t>人机对话</a:t>
            </a:r>
            <a:endParaRPr lang="zh-CN" altLang="en-US" sz="3600" dirty="0"/>
          </a:p>
        </p:txBody>
      </p:sp>
      <p:sp>
        <p:nvSpPr>
          <p:cNvPr id="3" name="内容占位符 2"/>
          <p:cNvSpPr>
            <a:spLocks noGrp="1"/>
          </p:cNvSpPr>
          <p:nvPr>
            <p:ph idx="1"/>
          </p:nvPr>
        </p:nvSpPr>
        <p:spPr>
          <a:xfrm>
            <a:off x="546100" y="930531"/>
            <a:ext cx="10972800" cy="5265969"/>
          </a:xfrm>
        </p:spPr>
        <p:txBody>
          <a:bodyPr/>
          <a:lstStyle/>
          <a:p>
            <a:pPr marL="0" indent="0">
              <a:buNone/>
            </a:pPr>
            <a:r>
              <a:rPr lang="zh-CN" altLang="en-US" sz="2800" b="1" dirty="0">
                <a:solidFill>
                  <a:srgbClr val="FF0000"/>
                </a:solidFill>
              </a:rPr>
              <a:t>对话系统解决方案：</a:t>
            </a:r>
            <a:endParaRPr lang="en-US" altLang="zh-CN" sz="2800" b="1" dirty="0">
              <a:solidFill>
                <a:srgbClr val="FF0000"/>
              </a:solidFill>
            </a:endParaRPr>
          </a:p>
          <a:p>
            <a:pPr marL="0" indent="0">
              <a:buNone/>
            </a:pPr>
            <a:r>
              <a:rPr lang="zh-CN" altLang="en-US" sz="2400" dirty="0"/>
              <a:t>（</a:t>
            </a:r>
            <a:r>
              <a:rPr lang="en-US" altLang="zh-CN" sz="2400" dirty="0">
                <a:latin typeface="+mn-ea"/>
              </a:rPr>
              <a:t>1</a:t>
            </a:r>
            <a:r>
              <a:rPr lang="zh-CN" altLang="en-US" sz="2400" dirty="0">
                <a:latin typeface="+mn-ea"/>
              </a:rPr>
              <a:t>）管道方法</a:t>
            </a:r>
            <a:endParaRPr lang="en-US" altLang="zh-CN" sz="2400" dirty="0">
              <a:latin typeface="+mn-ea"/>
            </a:endParaRPr>
          </a:p>
          <a:p>
            <a:pPr marL="0" indent="0">
              <a:buNone/>
            </a:pPr>
            <a:r>
              <a:rPr lang="en-US" altLang="zh-CN" sz="2400" dirty="0">
                <a:latin typeface="+mn-ea"/>
              </a:rPr>
              <a:t>  </a:t>
            </a:r>
            <a:r>
              <a:rPr lang="zh-CN" altLang="zh-CN" sz="2400" dirty="0">
                <a:latin typeface="+mn-ea"/>
              </a:rPr>
              <a:t>针对任务型对话系统的管道方法主要包括以下几个模块：自然语言理解模块（</a:t>
            </a:r>
            <a:r>
              <a:rPr lang="en-US" altLang="zh-CN" sz="2400" dirty="0">
                <a:latin typeface="+mn-ea"/>
              </a:rPr>
              <a:t>NLU</a:t>
            </a:r>
            <a:r>
              <a:rPr lang="zh-CN" altLang="zh-CN" sz="2400" dirty="0">
                <a:latin typeface="+mn-ea"/>
              </a:rPr>
              <a:t>）、对话管理模块（</a:t>
            </a:r>
            <a:r>
              <a:rPr lang="en-US" altLang="zh-CN" sz="2400" dirty="0">
                <a:latin typeface="+mn-ea"/>
              </a:rPr>
              <a:t>DM</a:t>
            </a:r>
            <a:r>
              <a:rPr lang="zh-CN" altLang="zh-CN" sz="2400" dirty="0">
                <a:latin typeface="+mn-ea"/>
              </a:rPr>
              <a:t>）、自然语言生成模块（</a:t>
            </a:r>
            <a:r>
              <a:rPr lang="en-US" altLang="zh-CN" sz="2400" dirty="0">
                <a:latin typeface="+mn-ea"/>
              </a:rPr>
              <a:t>NLG</a:t>
            </a:r>
            <a:r>
              <a:rPr lang="zh-CN" altLang="zh-CN" sz="2400" dirty="0">
                <a:latin typeface="+mn-ea"/>
              </a:rPr>
              <a:t>）。</a:t>
            </a:r>
            <a:endParaRPr lang="en-US" altLang="zh-CN" sz="2400" dirty="0">
              <a:latin typeface="+mn-ea"/>
            </a:endParaRP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zh-CN" altLang="en-US" sz="2400" dirty="0"/>
              <a:t>（</a:t>
            </a:r>
            <a:r>
              <a:rPr lang="en-US" altLang="zh-CN" sz="2400" dirty="0"/>
              <a:t>2</a:t>
            </a:r>
            <a:r>
              <a:rPr lang="zh-CN" altLang="en-US" sz="2400" dirty="0"/>
              <a:t>）端到端方法</a:t>
            </a:r>
            <a:endParaRPr lang="en-US" altLang="zh-CN" sz="2400" dirty="0"/>
          </a:p>
          <a:p>
            <a:pPr marL="0" indent="0">
              <a:buNone/>
            </a:pPr>
            <a:r>
              <a:rPr lang="en-US" altLang="zh-CN" sz="2400" dirty="0"/>
              <a:t>    </a:t>
            </a:r>
            <a:r>
              <a:rPr lang="zh-CN" altLang="zh-CN" sz="2400" dirty="0"/>
              <a:t>端到端方法通常使用</a:t>
            </a:r>
            <a:r>
              <a:rPr lang="en-US" altLang="zh-CN" sz="2400" dirty="0">
                <a:latin typeface="+mj-ea"/>
                <a:ea typeface="+mj-ea"/>
              </a:rPr>
              <a:t>Seq2Seq</a:t>
            </a:r>
            <a:r>
              <a:rPr lang="zh-CN" altLang="zh-CN" sz="2400" dirty="0"/>
              <a:t>模型，具有网络结构简单等优点。端到端的方法是根据用户的输入内容，输入我们的网络模型然后直接生成合适的回复。</a:t>
            </a:r>
            <a:endParaRPr lang="en-US" altLang="zh-CN" sz="2400" dirty="0"/>
          </a:p>
          <a:p>
            <a:pPr marL="0" indent="0">
              <a:buNone/>
            </a:pPr>
            <a:endParaRPr lang="zh-CN" altLang="en-US" sz="2400" dirty="0"/>
          </a:p>
        </p:txBody>
      </p:sp>
      <p:pic>
        <p:nvPicPr>
          <p:cNvPr id="6" name="图片 5"/>
          <p:cNvPicPr>
            <a:picLocks noChangeAspect="1"/>
          </p:cNvPicPr>
          <p:nvPr/>
        </p:nvPicPr>
        <p:blipFill>
          <a:blip r:embed="rId1"/>
          <a:stretch>
            <a:fillRect/>
          </a:stretch>
        </p:blipFill>
        <p:spPr>
          <a:xfrm>
            <a:off x="2896893" y="2661138"/>
            <a:ext cx="6295891" cy="2016370"/>
          </a:xfrm>
          <a:prstGeom prst="rect">
            <a:avLst/>
          </a:prstGeom>
        </p:spPr>
      </p:pic>
      <p:sp>
        <p:nvSpPr>
          <p:cNvPr id="7" name="文本框 6"/>
          <p:cNvSpPr txBox="1"/>
          <p:nvPr/>
        </p:nvSpPr>
        <p:spPr>
          <a:xfrm>
            <a:off x="460619" y="6334780"/>
            <a:ext cx="11552115" cy="523220"/>
          </a:xfrm>
          <a:prstGeom prst="rect">
            <a:avLst/>
          </a:prstGeom>
          <a:noFill/>
        </p:spPr>
        <p:txBody>
          <a:bodyPr wrap="square" rtlCol="0">
            <a:spAutoFit/>
          </a:bodyPr>
          <a:lstStyle/>
          <a:p>
            <a:r>
              <a:rPr lang="en-US" altLang="zh-CN" sz="1400" dirty="0">
                <a:latin typeface="+mn-ea"/>
              </a:rPr>
              <a:t>Figure from :Zhang Z, Takanobu R, Huang M, et al. Recent advances and challenges in task-oriented dialog system[J]. </a:t>
            </a:r>
            <a:r>
              <a:rPr lang="en-US" altLang="zh-CN" sz="1400" dirty="0" err="1">
                <a:latin typeface="+mn-ea"/>
              </a:rPr>
              <a:t>arXiv</a:t>
            </a:r>
            <a:r>
              <a:rPr lang="en-US" altLang="zh-CN" sz="1400" dirty="0">
                <a:latin typeface="+mn-ea"/>
              </a:rPr>
              <a:t> preprint arXiv:2003.07490, 2020. Advances and Challenges in Task-oriented Dialog System</a:t>
            </a:r>
            <a:endParaRPr lang="zh-CN" altLang="en-US" sz="1400" dirty="0">
              <a:latin typeface="+mn-ea"/>
            </a:endParaRPr>
          </a:p>
        </p:txBody>
      </p:sp>
      <p:sp>
        <p:nvSpPr>
          <p:cNvPr id="5" name="文本框 4"/>
          <p:cNvSpPr txBox="1"/>
          <p:nvPr/>
        </p:nvSpPr>
        <p:spPr>
          <a:xfrm>
            <a:off x="3084494" y="4488448"/>
            <a:ext cx="5310554" cy="307777"/>
          </a:xfrm>
          <a:prstGeom prst="rect">
            <a:avLst/>
          </a:prstGeom>
          <a:noFill/>
        </p:spPr>
        <p:txBody>
          <a:bodyPr wrap="square" rtlCol="0">
            <a:spAutoFit/>
          </a:bodyPr>
          <a:lstStyle/>
          <a:p>
            <a:pPr algn="ctr"/>
            <a:r>
              <a:rPr lang="zh-CN" altLang="en-US" sz="1400" dirty="0"/>
              <a:t>管道方法组成模块</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题目</a:t>
            </a:r>
            <a:r>
              <a:rPr lang="en-US" altLang="zh-CN" sz="3600" dirty="0"/>
              <a:t>1 </a:t>
            </a:r>
            <a:r>
              <a:rPr lang="zh-CN" altLang="en-US" sz="3600" i="0" dirty="0">
                <a:effectLst/>
                <a:latin typeface="Helvetica Neue"/>
              </a:rPr>
              <a:t>基于机器学习下支持向量机算法的图片分类</a:t>
            </a:r>
            <a:endParaRPr lang="zh-CN" altLang="en-US" sz="3600" dirty="0"/>
          </a:p>
        </p:txBody>
      </p:sp>
      <p:sp>
        <p:nvSpPr>
          <p:cNvPr id="3" name="内容占位符 2"/>
          <p:cNvSpPr>
            <a:spLocks noGrp="1"/>
          </p:cNvSpPr>
          <p:nvPr>
            <p:ph idx="1"/>
          </p:nvPr>
        </p:nvSpPr>
        <p:spPr/>
        <p:txBody>
          <a:bodyPr/>
          <a:lstStyle/>
          <a:p>
            <a:pPr algn="l"/>
            <a:r>
              <a:rPr lang="zh-CN" altLang="en-US" b="0" i="0" dirty="0">
                <a:solidFill>
                  <a:srgbClr val="000000"/>
                </a:solidFill>
                <a:effectLst/>
                <a:latin typeface="Helvetica Neue"/>
              </a:rPr>
              <a:t>任务</a:t>
            </a:r>
            <a:r>
              <a:rPr lang="en-US" altLang="zh-CN" b="0" i="0" dirty="0">
                <a:solidFill>
                  <a:srgbClr val="000000"/>
                </a:solidFill>
                <a:effectLst/>
                <a:latin typeface="Helvetica Neue"/>
              </a:rPr>
              <a:t>1</a:t>
            </a:r>
            <a:r>
              <a:rPr lang="zh-CN" altLang="en-US" b="0" i="0" dirty="0">
                <a:solidFill>
                  <a:srgbClr val="000000"/>
                </a:solidFill>
                <a:effectLst/>
                <a:latin typeface="Helvetica Neue"/>
              </a:rPr>
              <a:t>：简要描述</a:t>
            </a:r>
            <a:r>
              <a:rPr lang="en-US" altLang="zh-CN" b="0" i="0" dirty="0">
                <a:solidFill>
                  <a:srgbClr val="000000"/>
                </a:solidFill>
                <a:effectLst/>
                <a:latin typeface="Helvetica Neue"/>
              </a:rPr>
              <a:t>SVM</a:t>
            </a:r>
            <a:r>
              <a:rPr lang="zh-CN" altLang="en-US" b="0" i="0" dirty="0">
                <a:solidFill>
                  <a:srgbClr val="000000"/>
                </a:solidFill>
                <a:effectLst/>
                <a:latin typeface="Helvetica Neue"/>
              </a:rPr>
              <a:t>原理介绍</a:t>
            </a:r>
            <a:endParaRPr lang="zh-CN" altLang="en-US" b="0" i="0" dirty="0">
              <a:solidFill>
                <a:srgbClr val="000000"/>
              </a:solidFill>
              <a:effectLst/>
              <a:latin typeface="Helvetica Neue"/>
            </a:endParaRPr>
          </a:p>
          <a:p>
            <a:pPr algn="l"/>
            <a:r>
              <a:rPr lang="zh-CN" altLang="en-US" b="0" i="0" dirty="0">
                <a:solidFill>
                  <a:srgbClr val="000000"/>
                </a:solidFill>
                <a:effectLst/>
                <a:latin typeface="Helvetica Neue"/>
              </a:rPr>
              <a:t>任务</a:t>
            </a:r>
            <a:r>
              <a:rPr lang="en-US" altLang="zh-CN" b="0" i="0" dirty="0">
                <a:solidFill>
                  <a:srgbClr val="000000"/>
                </a:solidFill>
                <a:effectLst/>
                <a:latin typeface="Helvetica Neue"/>
              </a:rPr>
              <a:t>2</a:t>
            </a:r>
            <a:r>
              <a:rPr lang="zh-CN" altLang="en-US" b="0" i="0" dirty="0">
                <a:solidFill>
                  <a:srgbClr val="000000"/>
                </a:solidFill>
                <a:effectLst/>
                <a:latin typeface="Helvetica Neue"/>
              </a:rPr>
              <a:t>：开源数据</a:t>
            </a:r>
            <a:r>
              <a:rPr lang="en-US" altLang="zh-CN" b="0" i="0" dirty="0">
                <a:solidFill>
                  <a:srgbClr val="000000"/>
                </a:solidFill>
                <a:effectLst/>
                <a:latin typeface="Helvetica Neue"/>
              </a:rPr>
              <a:t>cifar10</a:t>
            </a:r>
            <a:r>
              <a:rPr lang="zh-CN" altLang="en-US" b="0" i="0" dirty="0">
                <a:solidFill>
                  <a:srgbClr val="000000"/>
                </a:solidFill>
                <a:effectLst/>
                <a:latin typeface="Helvetica Neue"/>
              </a:rPr>
              <a:t>下载，写数据加载函数，并展示把每个图形类别展示五个示例</a:t>
            </a:r>
            <a:endParaRPr lang="zh-CN" altLang="en-US" b="0" i="0" dirty="0">
              <a:solidFill>
                <a:srgbClr val="000000"/>
              </a:solidFill>
              <a:effectLst/>
              <a:latin typeface="Helvetica Neue"/>
            </a:endParaRPr>
          </a:p>
          <a:p>
            <a:pPr algn="l"/>
            <a:r>
              <a:rPr lang="zh-CN" altLang="en-US" b="0" i="0" dirty="0">
                <a:solidFill>
                  <a:srgbClr val="000000"/>
                </a:solidFill>
                <a:effectLst/>
                <a:latin typeface="Helvetica Neue"/>
              </a:rPr>
              <a:t>任务</a:t>
            </a:r>
            <a:r>
              <a:rPr lang="en-US" altLang="zh-CN" b="0" i="0" dirty="0">
                <a:solidFill>
                  <a:srgbClr val="000000"/>
                </a:solidFill>
                <a:effectLst/>
                <a:latin typeface="Helvetica Neue"/>
              </a:rPr>
              <a:t>3</a:t>
            </a:r>
            <a:r>
              <a:rPr lang="zh-CN" altLang="en-US" b="0" i="0" dirty="0">
                <a:solidFill>
                  <a:srgbClr val="000000"/>
                </a:solidFill>
                <a:effectLst/>
                <a:latin typeface="Helvetica Neue"/>
              </a:rPr>
              <a:t>：</a:t>
            </a:r>
            <a:r>
              <a:rPr lang="en-US" altLang="zh-CN" b="0" i="0" dirty="0" err="1">
                <a:solidFill>
                  <a:srgbClr val="000000"/>
                </a:solidFill>
                <a:effectLst/>
                <a:latin typeface="Helvetica Neue"/>
              </a:rPr>
              <a:t>svm</a:t>
            </a:r>
            <a:r>
              <a:rPr lang="zh-CN" altLang="en-US" b="0" i="0" dirty="0">
                <a:solidFill>
                  <a:srgbClr val="000000"/>
                </a:solidFill>
                <a:effectLst/>
                <a:latin typeface="Helvetica Neue"/>
              </a:rPr>
              <a:t>分类器构建理解，损失函数和梯度函数理解描述。</a:t>
            </a:r>
            <a:endParaRPr lang="zh-CN" altLang="en-US" b="0" i="0" dirty="0">
              <a:solidFill>
                <a:srgbClr val="000000"/>
              </a:solidFill>
              <a:effectLst/>
              <a:latin typeface="Helvetica Neue"/>
            </a:endParaRPr>
          </a:p>
          <a:p>
            <a:pPr algn="l"/>
            <a:r>
              <a:rPr lang="zh-CN" altLang="en-US" b="0" i="0" dirty="0">
                <a:solidFill>
                  <a:srgbClr val="000000"/>
                </a:solidFill>
                <a:effectLst/>
                <a:latin typeface="Helvetica Neue"/>
              </a:rPr>
              <a:t>任务</a:t>
            </a:r>
            <a:r>
              <a:rPr lang="en-US" altLang="zh-CN" b="0" i="0" dirty="0">
                <a:solidFill>
                  <a:srgbClr val="000000"/>
                </a:solidFill>
                <a:effectLst/>
                <a:latin typeface="Helvetica Neue"/>
              </a:rPr>
              <a:t>4</a:t>
            </a:r>
            <a:r>
              <a:rPr lang="zh-CN" altLang="en-US" b="0" i="0" dirty="0">
                <a:solidFill>
                  <a:srgbClr val="000000"/>
                </a:solidFill>
                <a:effectLst/>
                <a:latin typeface="Helvetica Neue"/>
              </a:rPr>
              <a:t>：标注测试集合下的分类准确度，同时修改参数对比不同参数下的</a:t>
            </a:r>
            <a:r>
              <a:rPr lang="en-US" altLang="zh-CN" b="0" i="0" dirty="0">
                <a:solidFill>
                  <a:srgbClr val="000000"/>
                </a:solidFill>
                <a:effectLst/>
                <a:latin typeface="Helvetica Neue"/>
              </a:rPr>
              <a:t>loss</a:t>
            </a:r>
            <a:r>
              <a:rPr lang="zh-CN" altLang="en-US" b="0" i="0" dirty="0">
                <a:solidFill>
                  <a:srgbClr val="000000"/>
                </a:solidFill>
                <a:effectLst/>
                <a:latin typeface="Helvetica Neue"/>
              </a:rPr>
              <a:t>曲线变化以及分类准确度。</a:t>
            </a:r>
            <a:endParaRPr lang="zh-CN" altLang="en-US" b="0" i="0" dirty="0">
              <a:solidFill>
                <a:srgbClr val="000000"/>
              </a:solidFill>
              <a:effectLst/>
              <a:latin typeface="Helvetica Neue"/>
            </a:endParaRPr>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0"/>
            <a:ext cx="10972800" cy="1143000"/>
          </a:xfrm>
        </p:spPr>
        <p:txBody>
          <a:bodyPr/>
          <a:lstStyle/>
          <a:p>
            <a:r>
              <a:rPr lang="zh-CN" altLang="en-US" sz="3600" dirty="0"/>
              <a:t>人机对话</a:t>
            </a:r>
            <a:endParaRPr lang="zh-CN" altLang="en-US" sz="3600" dirty="0"/>
          </a:p>
        </p:txBody>
      </p:sp>
      <p:sp>
        <p:nvSpPr>
          <p:cNvPr id="3" name="内容占位符 2"/>
          <p:cNvSpPr>
            <a:spLocks noGrp="1"/>
          </p:cNvSpPr>
          <p:nvPr>
            <p:ph idx="1"/>
          </p:nvPr>
        </p:nvSpPr>
        <p:spPr>
          <a:xfrm>
            <a:off x="457200" y="838200"/>
            <a:ext cx="10972800" cy="4525963"/>
          </a:xfrm>
        </p:spPr>
        <p:txBody>
          <a:bodyPr/>
          <a:lstStyle/>
          <a:p>
            <a:pPr marL="0" indent="0">
              <a:buNone/>
            </a:pPr>
            <a:r>
              <a:rPr lang="zh-CN" altLang="en-US" sz="2800" b="1" dirty="0">
                <a:solidFill>
                  <a:srgbClr val="FF0000"/>
                </a:solidFill>
                <a:latin typeface="+mn-ea"/>
              </a:rPr>
              <a:t>经典解决方案：</a:t>
            </a:r>
            <a:endParaRPr lang="en-US" altLang="zh-CN" sz="2800" b="1" dirty="0">
              <a:solidFill>
                <a:srgbClr val="FF0000"/>
              </a:solidFill>
              <a:latin typeface="+mn-ea"/>
            </a:endParaRPr>
          </a:p>
          <a:p>
            <a:pPr marL="0" indent="0">
              <a:buNone/>
            </a:pPr>
            <a:r>
              <a:rPr lang="en-US" altLang="zh-CN" sz="2400" dirty="0">
                <a:latin typeface="+mn-ea"/>
              </a:rPr>
              <a:t>[Xia 2018]</a:t>
            </a:r>
            <a:r>
              <a:rPr lang="zh-CN" altLang="en-US" sz="2400" dirty="0">
                <a:latin typeface="+mn-ea"/>
              </a:rPr>
              <a:t>等人提出了一个基于胶囊网络的意图胶囊模型，该模型利用胶囊模型在文本建模中的优势对文本进行分层建模</a:t>
            </a:r>
            <a:r>
              <a:rPr lang="zh-CN" altLang="en-US" sz="2400" dirty="0">
                <a:highlight>
                  <a:srgbClr val="FFFFFF"/>
                </a:highlight>
                <a:latin typeface="+mn-ea"/>
              </a:rPr>
              <a:t>，利用动态路由机制为特征向量分配适当的权重。为意图识别任务提供了一种新思路。</a:t>
            </a:r>
            <a:endParaRPr lang="en-US" altLang="zh-CN" sz="2400" dirty="0">
              <a:highlight>
                <a:srgbClr val="FFFFFF"/>
              </a:highlight>
              <a:latin typeface="+mn-ea"/>
            </a:endParaRPr>
          </a:p>
          <a:p>
            <a:pPr marL="0" indent="0">
              <a:buNone/>
            </a:pPr>
            <a:r>
              <a:rPr lang="en-US" altLang="zh-CN" sz="2400" dirty="0">
                <a:highlight>
                  <a:srgbClr val="FFFFFF"/>
                </a:highlight>
                <a:latin typeface="+mn-ea"/>
              </a:rPr>
              <a:t>[Firdaus 2019]</a:t>
            </a:r>
            <a:r>
              <a:rPr lang="zh-CN" altLang="en-US" sz="2400" dirty="0">
                <a:highlight>
                  <a:srgbClr val="FFFFFF"/>
                </a:highlight>
                <a:latin typeface="+mn-ea"/>
              </a:rPr>
              <a:t>等人提出使用联合意图识别和槽位填充任务，利用两个任务之间的相关性，来学习任务之间的公共知识，来提升任务的性能。</a:t>
            </a:r>
            <a:endParaRPr lang="en-US" altLang="zh-CN" sz="2400" dirty="0"/>
          </a:p>
          <a:p>
            <a:pPr marL="0" indent="0">
              <a:buNone/>
            </a:pPr>
            <a:r>
              <a:rPr lang="en-US" altLang="zh-CN" sz="2400" dirty="0">
                <a:highlight>
                  <a:srgbClr val="FFFFFF"/>
                </a:highlight>
                <a:latin typeface="+mn-ea"/>
              </a:rPr>
              <a:t>[</a:t>
            </a:r>
            <a:r>
              <a:rPr lang="en-US" altLang="zh-CN" sz="2400" dirty="0" err="1">
                <a:highlight>
                  <a:srgbClr val="FFFFFF"/>
                </a:highlight>
                <a:latin typeface="+mn-ea"/>
              </a:rPr>
              <a:t>Bordes</a:t>
            </a:r>
            <a:r>
              <a:rPr lang="en-US" altLang="zh-CN" sz="2400" dirty="0">
                <a:highlight>
                  <a:srgbClr val="FFFFFF"/>
                </a:highlight>
                <a:latin typeface="+mn-ea"/>
              </a:rPr>
              <a:t> 2016]</a:t>
            </a:r>
            <a:r>
              <a:rPr lang="zh-CN" altLang="en-US" sz="2400" dirty="0">
                <a:highlight>
                  <a:srgbClr val="FFFFFF"/>
                </a:highlight>
                <a:latin typeface="+mn-ea"/>
              </a:rPr>
              <a:t>等人利用内存网络对历史对话记录建模，并使用注意力机制在历史对话记录中查找有价值的信息，并提出利用关于词的说明向量解决未登录词问题。</a:t>
            </a:r>
            <a:r>
              <a:rPr lang="en-US" altLang="zh-CN" sz="2400" dirty="0">
                <a:highlight>
                  <a:srgbClr val="FFFFFF"/>
                </a:highlight>
                <a:latin typeface="+mn-ea"/>
              </a:rPr>
              <a:t>[Eric 2017]</a:t>
            </a:r>
            <a:r>
              <a:rPr lang="zh-CN" altLang="en-US" sz="2400" dirty="0">
                <a:highlight>
                  <a:srgbClr val="FFFFFF"/>
                </a:highlight>
                <a:latin typeface="+mn-ea"/>
              </a:rPr>
              <a:t>等人提出一种结合</a:t>
            </a:r>
            <a:r>
              <a:rPr lang="en-US" altLang="zh-CN" sz="2400" dirty="0">
                <a:highlight>
                  <a:srgbClr val="FFFFFF"/>
                </a:highlight>
                <a:latin typeface="+mn-ea"/>
              </a:rPr>
              <a:t>Seq2Seq</a:t>
            </a:r>
            <a:r>
              <a:rPr lang="zh-CN" altLang="en-US" sz="2400" dirty="0">
                <a:highlight>
                  <a:srgbClr val="FFFFFF"/>
                </a:highlight>
                <a:latin typeface="+mn-ea"/>
              </a:rPr>
              <a:t>模型与注意力机制的模型，该模型可以提取和复制使用历史对话中相关的实体或内容。</a:t>
            </a:r>
            <a:endParaRPr lang="zh-CN" altLang="en-US" sz="2400" dirty="0">
              <a:highlight>
                <a:srgbClr val="FFFFFF"/>
              </a:highlight>
              <a:latin typeface="+mn-ea"/>
            </a:endParaRPr>
          </a:p>
        </p:txBody>
      </p:sp>
      <p:sp>
        <p:nvSpPr>
          <p:cNvPr id="5" name="文本框 4"/>
          <p:cNvSpPr txBox="1"/>
          <p:nvPr/>
        </p:nvSpPr>
        <p:spPr>
          <a:xfrm>
            <a:off x="152400" y="4953000"/>
            <a:ext cx="12192000" cy="1877437"/>
          </a:xfrm>
          <a:prstGeom prst="rect">
            <a:avLst/>
          </a:prstGeom>
          <a:noFill/>
        </p:spPr>
        <p:txBody>
          <a:bodyPr wrap="square" rtlCol="0">
            <a:spAutoFit/>
          </a:bodyPr>
          <a:lstStyle/>
          <a:p>
            <a:r>
              <a:rPr lang="en-US" altLang="zh-CN" sz="1400" dirty="0">
                <a:latin typeface="+mn-ea"/>
              </a:rPr>
              <a:t>From</a:t>
            </a:r>
            <a:r>
              <a:rPr lang="zh-CN" altLang="en-US" sz="1400" dirty="0">
                <a:latin typeface="+mn-ea"/>
              </a:rPr>
              <a:t>：</a:t>
            </a:r>
            <a:endParaRPr lang="en-US" altLang="zh-CN" sz="1400" dirty="0">
              <a:latin typeface="+mn-ea"/>
              <a:cs typeface="Times New Roman" panose="02020603050405020304" pitchFamily="18" charset="0"/>
            </a:endParaRPr>
          </a:p>
          <a:p>
            <a:r>
              <a:rPr lang="en-US" altLang="zh-CN" sz="1400" dirty="0">
                <a:latin typeface="+mn-ea"/>
                <a:cs typeface="Times New Roman" panose="02020603050405020304" pitchFamily="18" charset="0"/>
              </a:rPr>
              <a:t>[Xia 2018] Xia C, Zhang C, Yan X, et al. Zero-shot user intent detection via capsule neural networks[J]. </a:t>
            </a:r>
            <a:r>
              <a:rPr lang="en-US" altLang="zh-CN" sz="1400" dirty="0" err="1">
                <a:latin typeface="+mn-ea"/>
                <a:cs typeface="Times New Roman" panose="02020603050405020304" pitchFamily="18" charset="0"/>
              </a:rPr>
              <a:t>arXiv</a:t>
            </a:r>
            <a:r>
              <a:rPr lang="en-US" altLang="zh-CN" sz="1400" dirty="0">
                <a:latin typeface="+mn-ea"/>
                <a:cs typeface="Times New Roman" panose="02020603050405020304" pitchFamily="18" charset="0"/>
              </a:rPr>
              <a:t> preprint arXiv:1809.00385, 2018.</a:t>
            </a:r>
            <a:endParaRPr lang="en-US" altLang="zh-CN" sz="1400" dirty="0">
              <a:latin typeface="+mn-ea"/>
              <a:cs typeface="Times New Roman" panose="02020603050405020304" pitchFamily="18" charset="0"/>
            </a:endParaRPr>
          </a:p>
          <a:p>
            <a:r>
              <a:rPr lang="en-US" altLang="zh-CN" sz="1400" dirty="0">
                <a:latin typeface="+mn-ea"/>
                <a:cs typeface="Times New Roman" panose="02020603050405020304" pitchFamily="18" charset="0"/>
              </a:rPr>
              <a:t>[Firdaus  2019] Firdaus M , Kumar A , </a:t>
            </a:r>
            <a:r>
              <a:rPr lang="en-US" altLang="zh-CN" sz="1400" dirty="0" err="1">
                <a:latin typeface="+mn-ea"/>
                <a:cs typeface="Times New Roman" panose="02020603050405020304" pitchFamily="18" charset="0"/>
              </a:rPr>
              <a:t>Ekbal</a:t>
            </a:r>
            <a:r>
              <a:rPr lang="en-US" altLang="zh-CN" sz="1400" dirty="0">
                <a:latin typeface="+mn-ea"/>
                <a:cs typeface="Times New Roman" panose="02020603050405020304" pitchFamily="18" charset="0"/>
              </a:rPr>
              <a:t> A , et al. A Multi-Task Hierarchical Approach for Intent Detection and Slot Filling[J]. 183.</a:t>
            </a:r>
            <a:endParaRPr lang="zh-CN" altLang="en-US" sz="1400" dirty="0">
              <a:latin typeface="+mn-ea"/>
            </a:endParaRPr>
          </a:p>
          <a:p>
            <a:r>
              <a:rPr lang="en-US" altLang="zh-CN" sz="1400" dirty="0">
                <a:latin typeface="+mn-ea"/>
                <a:cs typeface="Times New Roman" panose="02020603050405020304" pitchFamily="18" charset="0"/>
              </a:rPr>
              <a:t>[</a:t>
            </a:r>
            <a:r>
              <a:rPr lang="en-US" altLang="zh-CN" sz="1400" dirty="0" err="1">
                <a:latin typeface="+mn-ea"/>
                <a:cs typeface="Times New Roman" panose="02020603050405020304" pitchFamily="18" charset="0"/>
              </a:rPr>
              <a:t>Bordes</a:t>
            </a:r>
            <a:r>
              <a:rPr lang="en-US" altLang="zh-CN" sz="1400" dirty="0">
                <a:latin typeface="+mn-ea"/>
                <a:cs typeface="Times New Roman" panose="02020603050405020304" pitchFamily="18" charset="0"/>
              </a:rPr>
              <a:t> 2016] </a:t>
            </a:r>
            <a:r>
              <a:rPr lang="en-US" altLang="zh-CN" sz="1400" dirty="0" err="1">
                <a:latin typeface="+mn-ea"/>
                <a:cs typeface="Times New Roman" panose="02020603050405020304" pitchFamily="18" charset="0"/>
              </a:rPr>
              <a:t>Bordes</a:t>
            </a:r>
            <a:r>
              <a:rPr lang="en-US" altLang="zh-CN" sz="1400" dirty="0">
                <a:latin typeface="+mn-ea"/>
                <a:cs typeface="Times New Roman" panose="02020603050405020304" pitchFamily="18" charset="0"/>
              </a:rPr>
              <a:t> A , </a:t>
            </a:r>
            <a:r>
              <a:rPr lang="en-US" altLang="zh-CN" sz="1400" dirty="0" err="1">
                <a:latin typeface="+mn-ea"/>
                <a:cs typeface="Times New Roman" panose="02020603050405020304" pitchFamily="18" charset="0"/>
              </a:rPr>
              <a:t>Boureau</a:t>
            </a:r>
            <a:r>
              <a:rPr lang="en-US" altLang="zh-CN" sz="1400" dirty="0">
                <a:latin typeface="+mn-ea"/>
                <a:cs typeface="Times New Roman" panose="02020603050405020304" pitchFamily="18" charset="0"/>
              </a:rPr>
              <a:t> Y L , Weston J . Learning End-to-End Goal-Oriented Dialog[J]. 2016.</a:t>
            </a:r>
            <a:endParaRPr lang="zh-CN" altLang="zh-CN" sz="1400" dirty="0">
              <a:latin typeface="+mn-ea"/>
              <a:cs typeface="Times New Roman" panose="02020603050405020304" pitchFamily="18" charset="0"/>
            </a:endParaRPr>
          </a:p>
          <a:p>
            <a:r>
              <a:rPr lang="en-US" altLang="zh-CN" sz="1400" dirty="0">
                <a:latin typeface="+mn-ea"/>
                <a:cs typeface="Times New Roman" panose="02020603050405020304" pitchFamily="18" charset="0"/>
              </a:rPr>
              <a:t>[Eric 2017] Eric M, Manning C D. A Copy-Augmented Sequence-to-Sequence Architecture Gives Good Performance on Task-Oriented Dialogue[J]. </a:t>
            </a:r>
            <a:r>
              <a:rPr lang="en-US" altLang="zh-CN" sz="1400" dirty="0" err="1">
                <a:latin typeface="+mn-ea"/>
                <a:cs typeface="Times New Roman" panose="02020603050405020304" pitchFamily="18" charset="0"/>
              </a:rPr>
              <a:t>arXiv</a:t>
            </a:r>
            <a:r>
              <a:rPr lang="en-US" altLang="zh-CN" sz="1400" dirty="0">
                <a:latin typeface="+mn-ea"/>
                <a:cs typeface="Times New Roman" panose="02020603050405020304" pitchFamily="18" charset="0"/>
              </a:rPr>
              <a:t>: Computation and Language, 2017.</a:t>
            </a:r>
            <a:endParaRPr lang="zh-CN" altLang="zh-CN" sz="1400" dirty="0">
              <a:latin typeface="+mn-ea"/>
              <a:cs typeface="Times New Roman" panose="02020603050405020304" pitchFamily="18" charset="0"/>
            </a:endParaRPr>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6846" y="0"/>
            <a:ext cx="10972800" cy="1143000"/>
          </a:xfrm>
        </p:spPr>
        <p:txBody>
          <a:bodyPr/>
          <a:lstStyle/>
          <a:p>
            <a:r>
              <a:rPr lang="zh-CN" altLang="en-US" sz="3600" dirty="0"/>
              <a:t>人机对话</a:t>
            </a:r>
            <a:endParaRPr lang="zh-CN" altLang="en-US" sz="3600" dirty="0"/>
          </a:p>
        </p:txBody>
      </p:sp>
      <p:sp>
        <p:nvSpPr>
          <p:cNvPr id="3" name="内容占位符 2"/>
          <p:cNvSpPr>
            <a:spLocks noGrp="1"/>
          </p:cNvSpPr>
          <p:nvPr>
            <p:ph idx="1"/>
          </p:nvPr>
        </p:nvSpPr>
        <p:spPr>
          <a:xfrm>
            <a:off x="609600" y="1066800"/>
            <a:ext cx="10972800" cy="5059363"/>
          </a:xfrm>
        </p:spPr>
        <p:txBody>
          <a:bodyPr/>
          <a:lstStyle/>
          <a:p>
            <a:pPr marL="0" indent="0">
              <a:buNone/>
            </a:pPr>
            <a:r>
              <a:rPr lang="zh-CN" altLang="en-US" sz="2800" b="1" dirty="0">
                <a:solidFill>
                  <a:srgbClr val="FF0000"/>
                </a:solidFill>
              </a:rPr>
              <a:t>对话开源平台</a:t>
            </a:r>
            <a:r>
              <a:rPr lang="en-US" altLang="zh-CN" sz="2800" b="1" dirty="0">
                <a:solidFill>
                  <a:srgbClr val="FF0000"/>
                </a:solidFill>
              </a:rPr>
              <a:t>:</a:t>
            </a:r>
            <a:endParaRPr lang="en-US" altLang="zh-CN" dirty="0"/>
          </a:p>
          <a:p>
            <a:pPr marL="0" indent="0">
              <a:buNone/>
            </a:pPr>
            <a:endParaRPr lang="zh-CN" altLang="en-US" dirty="0"/>
          </a:p>
        </p:txBody>
      </p:sp>
      <p:graphicFrame>
        <p:nvGraphicFramePr>
          <p:cNvPr id="6" name="表格 5"/>
          <p:cNvGraphicFramePr>
            <a:graphicFrameLocks noGrp="1"/>
          </p:cNvGraphicFramePr>
          <p:nvPr/>
        </p:nvGraphicFramePr>
        <p:xfrm>
          <a:off x="715107" y="1787834"/>
          <a:ext cx="10867293" cy="4549210"/>
        </p:xfrm>
        <a:graphic>
          <a:graphicData uri="http://schemas.openxmlformats.org/drawingml/2006/table">
            <a:tbl>
              <a:tblPr firstRow="1" firstCol="1" bandRow="1">
                <a:tableStyleId>{5C22544A-7EE6-4342-B048-85BDC9FD1C3A}</a:tableStyleId>
              </a:tblPr>
              <a:tblGrid>
                <a:gridCol w="2052703"/>
                <a:gridCol w="4739355"/>
                <a:gridCol w="4075235"/>
              </a:tblGrid>
              <a:tr h="462997">
                <a:tc>
                  <a:txBody>
                    <a:bodyPr/>
                    <a:lstStyle/>
                    <a:p>
                      <a:pPr algn="l">
                        <a:spcAft>
                          <a:spcPts val="0"/>
                        </a:spcAft>
                      </a:pPr>
                      <a:r>
                        <a:rPr lang="zh-CN" sz="2000" kern="100" dirty="0">
                          <a:solidFill>
                            <a:schemeClr val="tx1"/>
                          </a:solidFill>
                          <a:effectLst/>
                          <a:latin typeface="+mn-ea"/>
                          <a:ea typeface="+mn-ea"/>
                        </a:rPr>
                        <a:t>名称</a:t>
                      </a:r>
                      <a:endParaRPr lang="zh-CN" sz="2000" kern="100" dirty="0">
                        <a:solidFill>
                          <a:schemeClr val="tx1"/>
                        </a:solidFill>
                        <a:effectLst/>
                        <a:latin typeface="+mn-ea"/>
                        <a:ea typeface="+mn-ea"/>
                        <a:cs typeface="Times New Roman" panose="02020603050405020304" pitchFamily="18" charset="0"/>
                      </a:endParaRPr>
                    </a:p>
                  </a:txBody>
                  <a:tcPr marL="68580" marR="68580" marT="0" marB="0">
                    <a:solidFill>
                      <a:srgbClr val="C00000"/>
                    </a:solidFill>
                  </a:tcPr>
                </a:tc>
                <a:tc>
                  <a:txBody>
                    <a:bodyPr/>
                    <a:lstStyle/>
                    <a:p>
                      <a:pPr algn="l">
                        <a:spcAft>
                          <a:spcPts val="0"/>
                        </a:spcAft>
                      </a:pPr>
                      <a:r>
                        <a:rPr lang="zh-CN" sz="2000" kern="100" dirty="0">
                          <a:solidFill>
                            <a:schemeClr val="tx1"/>
                          </a:solidFill>
                          <a:effectLst/>
                          <a:latin typeface="+mn-ea"/>
                          <a:ea typeface="+mn-ea"/>
                        </a:rPr>
                        <a:t>简介</a:t>
                      </a:r>
                      <a:endParaRPr lang="zh-CN" sz="2000" kern="100" dirty="0">
                        <a:solidFill>
                          <a:schemeClr val="tx1"/>
                        </a:solidFill>
                        <a:effectLst/>
                        <a:latin typeface="+mn-ea"/>
                        <a:ea typeface="+mn-ea"/>
                        <a:cs typeface="Times New Roman" panose="02020603050405020304" pitchFamily="18" charset="0"/>
                      </a:endParaRPr>
                    </a:p>
                  </a:txBody>
                  <a:tcPr marL="68580" marR="68580" marT="0" marB="0">
                    <a:solidFill>
                      <a:srgbClr val="C00000"/>
                    </a:solidFill>
                  </a:tcPr>
                </a:tc>
                <a:tc>
                  <a:txBody>
                    <a:bodyPr/>
                    <a:lstStyle/>
                    <a:p>
                      <a:pPr algn="l">
                        <a:spcAft>
                          <a:spcPts val="0"/>
                        </a:spcAft>
                      </a:pPr>
                      <a:r>
                        <a:rPr lang="en-US" altLang="zh-CN" sz="2000" kern="100" dirty="0">
                          <a:solidFill>
                            <a:schemeClr val="tx1"/>
                          </a:solidFill>
                          <a:effectLst/>
                          <a:latin typeface="+mn-ea"/>
                          <a:ea typeface="+mn-ea"/>
                          <a:cs typeface="Times New Roman" panose="02020603050405020304" pitchFamily="18" charset="0"/>
                        </a:rPr>
                        <a:t>URL</a:t>
                      </a:r>
                      <a:endParaRPr lang="zh-CN" sz="2000" kern="100" dirty="0">
                        <a:solidFill>
                          <a:schemeClr val="tx1"/>
                        </a:solidFill>
                        <a:effectLst/>
                        <a:latin typeface="+mn-ea"/>
                        <a:ea typeface="+mn-ea"/>
                        <a:cs typeface="Times New Roman" panose="02020603050405020304" pitchFamily="18" charset="0"/>
                      </a:endParaRPr>
                    </a:p>
                  </a:txBody>
                  <a:tcPr marL="68580" marR="68580" marT="0" marB="0">
                    <a:solidFill>
                      <a:srgbClr val="C00000"/>
                    </a:solidFill>
                  </a:tcPr>
                </a:tc>
              </a:tr>
              <a:tr h="607127">
                <a:tc>
                  <a:txBody>
                    <a:bodyPr/>
                    <a:lstStyle/>
                    <a:p>
                      <a:pPr algn="just">
                        <a:spcAft>
                          <a:spcPts val="0"/>
                        </a:spcAft>
                      </a:pPr>
                      <a:r>
                        <a:rPr lang="en-US" sz="1800" b="0" kern="100" dirty="0">
                          <a:solidFill>
                            <a:schemeClr val="tx1"/>
                          </a:solidFill>
                          <a:effectLst/>
                          <a:latin typeface="+mn-ea"/>
                          <a:ea typeface="+mn-ea"/>
                        </a:rPr>
                        <a:t>Rasa</a:t>
                      </a:r>
                      <a:endParaRPr lang="zh-CN" sz="1800" b="0" kern="100" dirty="0">
                        <a:solidFill>
                          <a:schemeClr val="tx1"/>
                        </a:solidFill>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zh-CN" sz="1800" kern="100" dirty="0">
                          <a:effectLst/>
                          <a:latin typeface="+mn-ea"/>
                          <a:ea typeface="+mn-ea"/>
                        </a:rPr>
                        <a:t>对话系统开源平台，主要两部分组成：</a:t>
                      </a:r>
                      <a:r>
                        <a:rPr lang="en-US" sz="1800" kern="100" dirty="0">
                          <a:effectLst/>
                          <a:latin typeface="+mn-ea"/>
                          <a:ea typeface="+mn-ea"/>
                        </a:rPr>
                        <a:t>rasa NLU</a:t>
                      </a:r>
                      <a:r>
                        <a:rPr lang="zh-CN" sz="1800" kern="100" dirty="0">
                          <a:effectLst/>
                          <a:latin typeface="+mn-ea"/>
                          <a:ea typeface="+mn-ea"/>
                        </a:rPr>
                        <a:t>、</a:t>
                      </a:r>
                      <a:r>
                        <a:rPr lang="en-US" sz="1800" kern="100" dirty="0">
                          <a:effectLst/>
                          <a:latin typeface="+mn-ea"/>
                          <a:ea typeface="+mn-ea"/>
                        </a:rPr>
                        <a:t>rasa Core</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en-US" sz="1800" u="none" strike="noStrike" kern="100" dirty="0">
                          <a:effectLst/>
                          <a:latin typeface="+mn-ea"/>
                          <a:ea typeface="+mn-ea"/>
                        </a:rPr>
                        <a:t>https://rasa.com/</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r>
              <a:tr h="910690">
                <a:tc>
                  <a:txBody>
                    <a:bodyPr/>
                    <a:lstStyle/>
                    <a:p>
                      <a:pPr algn="just">
                        <a:spcAft>
                          <a:spcPts val="0"/>
                        </a:spcAft>
                      </a:pPr>
                      <a:r>
                        <a:rPr lang="en-US" sz="1800" b="0" kern="100" dirty="0">
                          <a:solidFill>
                            <a:schemeClr val="tx1"/>
                          </a:solidFill>
                          <a:effectLst/>
                          <a:latin typeface="+mn-ea"/>
                          <a:ea typeface="+mn-ea"/>
                        </a:rPr>
                        <a:t>Plato</a:t>
                      </a:r>
                      <a:endParaRPr lang="zh-CN" sz="1800" b="0" kern="100" dirty="0">
                        <a:solidFill>
                          <a:schemeClr val="tx1"/>
                        </a:solidFill>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en-US" sz="1800" kern="100" dirty="0">
                          <a:effectLst/>
                          <a:latin typeface="+mn-ea"/>
                          <a:ea typeface="+mn-ea"/>
                        </a:rPr>
                        <a:t>Plato </a:t>
                      </a:r>
                      <a:r>
                        <a:rPr lang="zh-CN" sz="1800" kern="100" dirty="0">
                          <a:effectLst/>
                          <a:latin typeface="+mn-ea"/>
                          <a:ea typeface="+mn-ea"/>
                        </a:rPr>
                        <a:t>对话系统将数据处理分为七个步骤：语音识别、语音理解、状态跟踪、</a:t>
                      </a:r>
                      <a:r>
                        <a:rPr lang="en-US" sz="1800" kern="100" dirty="0">
                          <a:effectLst/>
                          <a:latin typeface="+mn-ea"/>
                          <a:ea typeface="+mn-ea"/>
                        </a:rPr>
                        <a:t>API</a:t>
                      </a:r>
                      <a:r>
                        <a:rPr lang="zh-CN" sz="1800" kern="100" dirty="0">
                          <a:effectLst/>
                          <a:latin typeface="+mn-ea"/>
                          <a:ea typeface="+mn-ea"/>
                        </a:rPr>
                        <a:t>调用、对话语音策略生成和语音合成</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en-US" sz="1800" u="none" strike="noStrike" kern="100" dirty="0">
                          <a:effectLst/>
                          <a:latin typeface="+mn-ea"/>
                          <a:ea typeface="+mn-ea"/>
                        </a:rPr>
                        <a:t>https://github.com/uber-research/plato-research-dialogue-system</a:t>
                      </a:r>
                      <a:endParaRPr lang="zh-CN" sz="1800" u="none"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r>
              <a:tr h="629992">
                <a:tc>
                  <a:txBody>
                    <a:bodyPr/>
                    <a:lstStyle/>
                    <a:p>
                      <a:pPr algn="just">
                        <a:spcAft>
                          <a:spcPts val="0"/>
                        </a:spcAft>
                      </a:pPr>
                      <a:r>
                        <a:rPr lang="en-US" sz="1800" b="0" kern="100" dirty="0">
                          <a:solidFill>
                            <a:schemeClr val="tx1"/>
                          </a:solidFill>
                          <a:effectLst/>
                          <a:latin typeface="+mn-ea"/>
                          <a:ea typeface="+mn-ea"/>
                        </a:rPr>
                        <a:t>ConvLab-2</a:t>
                      </a:r>
                      <a:endParaRPr lang="zh-CN" sz="1800" b="0" kern="100" dirty="0">
                        <a:solidFill>
                          <a:schemeClr val="tx1"/>
                        </a:solidFill>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zh-CN" sz="1800" kern="100" dirty="0">
                          <a:effectLst/>
                          <a:latin typeface="+mn-ea"/>
                          <a:ea typeface="+mn-ea"/>
                        </a:rPr>
                        <a:t>多领域端到端对话系统平台；提供一套丰富的工具和组件用于开发不同类型的对话系统</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marL="0" algn="just" defTabSz="914400" rtl="0" eaLnBrk="1" latinLnBrk="0" hangingPunct="1">
                        <a:spcAft>
                          <a:spcPts val="0"/>
                        </a:spcAft>
                      </a:pPr>
                      <a:r>
                        <a:rPr lang="en-US" altLang="zh-CN" sz="1800" u="none" strike="noStrike" kern="100" dirty="0">
                          <a:solidFill>
                            <a:schemeClr val="dk1"/>
                          </a:solidFill>
                          <a:effectLst/>
                          <a:latin typeface="+mn-ea"/>
                          <a:ea typeface="+mn-ea"/>
                          <a:cs typeface="+mn-cs"/>
                        </a:rPr>
                        <a:t>https://github.com/thu-coai/ConvLab-2</a:t>
                      </a:r>
                      <a:endParaRPr lang="zh-CN" altLang="zh-CN" sz="1800" u="none" strike="noStrike" kern="100" dirty="0">
                        <a:solidFill>
                          <a:schemeClr val="dk1"/>
                        </a:solidFill>
                        <a:effectLst/>
                        <a:latin typeface="+mn-ea"/>
                        <a:ea typeface="+mn-ea"/>
                        <a:cs typeface="+mn-cs"/>
                      </a:endParaRPr>
                    </a:p>
                  </a:txBody>
                  <a:tcPr marL="68580" marR="68580" marT="0" marB="0">
                    <a:solidFill>
                      <a:schemeClr val="accent3">
                        <a:lumMod val="95000"/>
                      </a:schemeClr>
                    </a:solidFill>
                  </a:tcPr>
                </a:tc>
              </a:tr>
              <a:tr h="537561">
                <a:tc>
                  <a:txBody>
                    <a:bodyPr/>
                    <a:lstStyle/>
                    <a:p>
                      <a:pPr algn="just">
                        <a:spcAft>
                          <a:spcPts val="0"/>
                        </a:spcAft>
                      </a:pPr>
                      <a:r>
                        <a:rPr lang="en-US" sz="1800" b="0" kern="100" dirty="0" err="1">
                          <a:solidFill>
                            <a:schemeClr val="tx1"/>
                          </a:solidFill>
                          <a:effectLst/>
                          <a:latin typeface="+mn-ea"/>
                          <a:ea typeface="+mn-ea"/>
                        </a:rPr>
                        <a:t>PyDial</a:t>
                      </a:r>
                      <a:endParaRPr lang="zh-CN" sz="1800" b="0" kern="100" dirty="0">
                        <a:solidFill>
                          <a:schemeClr val="tx1"/>
                        </a:solidFill>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zh-CN" sz="1800" kern="100" dirty="0">
                          <a:effectLst/>
                          <a:latin typeface="+mn-ea"/>
                          <a:ea typeface="+mn-ea"/>
                        </a:rPr>
                        <a:t>开源的端到端的多域统计对话系统工具包</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en-US" sz="1800" kern="100" dirty="0">
                          <a:effectLst/>
                          <a:latin typeface="+mn-ea"/>
                          <a:ea typeface="+mn-ea"/>
                        </a:rPr>
                        <a:t>http://www.camdial.org/pydial/</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r>
              <a:tr h="537561">
                <a:tc>
                  <a:txBody>
                    <a:bodyPr/>
                    <a:lstStyle/>
                    <a:p>
                      <a:pPr algn="just">
                        <a:spcAft>
                          <a:spcPts val="0"/>
                        </a:spcAft>
                      </a:pPr>
                      <a:r>
                        <a:rPr lang="en-US" sz="1800" b="0" kern="100" dirty="0">
                          <a:solidFill>
                            <a:schemeClr val="tx1"/>
                          </a:solidFill>
                          <a:effectLst/>
                          <a:latin typeface="+mn-ea"/>
                          <a:ea typeface="+mn-ea"/>
                        </a:rPr>
                        <a:t>TBP</a:t>
                      </a:r>
                      <a:endParaRPr lang="zh-CN" sz="1800" b="0" kern="100" dirty="0">
                        <a:solidFill>
                          <a:schemeClr val="tx1"/>
                        </a:solidFill>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zh-CN" sz="1800" kern="100" dirty="0">
                          <a:effectLst/>
                          <a:latin typeface="+mn-ea"/>
                          <a:ea typeface="+mn-ea"/>
                        </a:rPr>
                        <a:t>腾讯智能对话平台</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en-US" sz="1800" kern="100" dirty="0">
                          <a:effectLst/>
                          <a:latin typeface="+mn-ea"/>
                          <a:ea typeface="+mn-ea"/>
                        </a:rPr>
                        <a:t>https://cloud.tencent.com/product/tbp</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r>
              <a:tr h="303563">
                <a:tc>
                  <a:txBody>
                    <a:bodyPr/>
                    <a:lstStyle/>
                    <a:p>
                      <a:pPr algn="just">
                        <a:spcAft>
                          <a:spcPts val="0"/>
                        </a:spcAft>
                      </a:pPr>
                      <a:r>
                        <a:rPr lang="en-US" sz="1800" b="0" kern="100" dirty="0">
                          <a:solidFill>
                            <a:schemeClr val="tx1"/>
                          </a:solidFill>
                          <a:effectLst/>
                          <a:latin typeface="+mn-ea"/>
                          <a:ea typeface="+mn-ea"/>
                        </a:rPr>
                        <a:t>UNIT</a:t>
                      </a:r>
                      <a:endParaRPr lang="zh-CN" sz="1800" b="0" kern="100" dirty="0">
                        <a:solidFill>
                          <a:schemeClr val="tx1"/>
                        </a:solidFill>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zh-CN" sz="1800" kern="100">
                          <a:effectLst/>
                          <a:latin typeface="+mn-ea"/>
                          <a:ea typeface="+mn-ea"/>
                        </a:rPr>
                        <a:t>百度对话平台</a:t>
                      </a:r>
                      <a:endParaRPr lang="zh-CN" sz="1800" kern="100">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en-US" sz="1800" kern="100">
                          <a:effectLst/>
                          <a:latin typeface="+mn-ea"/>
                          <a:ea typeface="+mn-ea"/>
                        </a:rPr>
                        <a:t>https://ai.baidu.com/unit/home</a:t>
                      </a:r>
                      <a:endParaRPr lang="zh-CN" sz="1800" kern="100">
                        <a:effectLst/>
                        <a:latin typeface="+mn-ea"/>
                        <a:ea typeface="+mn-ea"/>
                        <a:cs typeface="Times New Roman" panose="02020603050405020304" pitchFamily="18" charset="0"/>
                      </a:endParaRPr>
                    </a:p>
                  </a:txBody>
                  <a:tcPr marL="68580" marR="68580" marT="0" marB="0">
                    <a:solidFill>
                      <a:schemeClr val="accent3">
                        <a:lumMod val="95000"/>
                      </a:schemeClr>
                    </a:solidFill>
                  </a:tcPr>
                </a:tc>
              </a:tr>
              <a:tr h="0">
                <a:tc>
                  <a:txBody>
                    <a:bodyPr/>
                    <a:lstStyle/>
                    <a:p>
                      <a:pPr algn="just">
                        <a:spcAft>
                          <a:spcPts val="0"/>
                        </a:spcAft>
                      </a:pPr>
                      <a:r>
                        <a:rPr lang="en-US" sz="1800" b="0" kern="100" dirty="0">
                          <a:solidFill>
                            <a:schemeClr val="tx1"/>
                          </a:solidFill>
                          <a:effectLst/>
                          <a:latin typeface="+mn-ea"/>
                          <a:ea typeface="+mn-ea"/>
                        </a:rPr>
                        <a:t>AIUI</a:t>
                      </a:r>
                      <a:endParaRPr lang="zh-CN" sz="1800" b="0" kern="100" dirty="0">
                        <a:solidFill>
                          <a:schemeClr val="tx1"/>
                        </a:solidFill>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zh-CN" sz="1800" kern="100" dirty="0">
                          <a:effectLst/>
                          <a:latin typeface="+mn-ea"/>
                          <a:ea typeface="+mn-ea"/>
                        </a:rPr>
                        <a:t>科大讯飞对话平台</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c>
                  <a:txBody>
                    <a:bodyPr/>
                    <a:lstStyle/>
                    <a:p>
                      <a:pPr algn="just">
                        <a:spcAft>
                          <a:spcPts val="0"/>
                        </a:spcAft>
                      </a:pPr>
                      <a:r>
                        <a:rPr lang="en-US" sz="1800" kern="100" dirty="0">
                          <a:effectLst/>
                          <a:latin typeface="+mn-ea"/>
                          <a:ea typeface="+mn-ea"/>
                        </a:rPr>
                        <a:t>http://aiui.xfyun.cn/solution-aiui/robot/</a:t>
                      </a:r>
                      <a:endParaRPr lang="zh-CN" sz="1800" kern="100" dirty="0">
                        <a:effectLst/>
                        <a:latin typeface="+mn-ea"/>
                        <a:ea typeface="+mn-ea"/>
                        <a:cs typeface="Times New Roman" panose="02020603050405020304" pitchFamily="18" charset="0"/>
                      </a:endParaRPr>
                    </a:p>
                  </a:txBody>
                  <a:tcPr marL="68580" marR="68580" marT="0" marB="0">
                    <a:solidFill>
                      <a:schemeClr val="accent3">
                        <a:lumMod val="95000"/>
                      </a:schemeClr>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实体关系抽取及分析</a:t>
            </a:r>
            <a:endParaRPr lang="zh-CN" altLang="en-US" dirty="0"/>
          </a:p>
        </p:txBody>
      </p:sp>
      <p:sp>
        <p:nvSpPr>
          <p:cNvPr id="3" name="内容占位符 2"/>
          <p:cNvSpPr>
            <a:spLocks noGrp="1"/>
          </p:cNvSpPr>
          <p:nvPr>
            <p:ph idx="1"/>
          </p:nvPr>
        </p:nvSpPr>
        <p:spPr/>
        <p:txBody>
          <a:bodyPr/>
          <a:lstStyle/>
          <a:p>
            <a:r>
              <a:rPr lang="zh-CN" altLang="en-US" sz="2400" dirty="0"/>
              <a:t>在互联网高速发展的同时，也带来了数以亿计的知识信息。如何利用海量的知识信息，成为了一个不可忽视的问题。实体关系抽取作为文本挖掘和信息抽取的核心任务，其主要通过对文本信息建模，自动抽取出实体对之间的语义关系，提取出有效的语义知识，从而将非结构化或半结构化描述的自然语言文本转化成结构化数据存储的知识。</a:t>
            </a:r>
            <a:endParaRPr lang="en-US" altLang="zh-CN" sz="2400" dirty="0"/>
          </a:p>
          <a:p>
            <a:r>
              <a:rPr lang="zh-CN" altLang="en-US" sz="2400" dirty="0"/>
              <a:t>在开放域使用自然语言处理技术处理，可以对大量的互联网文本进行实体关系抽取，提取的关系三元组来构建知识图谱，其提供结构化的主题信息，可以帮助用户解决查询的问题。</a:t>
            </a:r>
            <a:endParaRPr lang="en-US" altLang="zh-CN" sz="2400" dirty="0"/>
          </a:p>
          <a:p>
            <a:r>
              <a:rPr lang="zh-CN" altLang="en-US" sz="2400" dirty="0"/>
              <a:t>在医学领域的实体关系抽取是对疾病、病症、药物、蛋白质、基因等重要医学实体之间的语义关系（如治疗关系、诱导关系、突变关系）的揭示，是构建领域知识图谱、本体与知识库、临床决策支持系统的重要基础。</a:t>
            </a:r>
            <a:endParaRPr lang="en-US" altLang="zh-CN"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实体关系抽取及分析</a:t>
            </a:r>
            <a:endParaRPr lang="zh-CN" altLang="en-US" dirty="0"/>
          </a:p>
        </p:txBody>
      </p:sp>
      <p:sp>
        <p:nvSpPr>
          <p:cNvPr id="3" name="内容占位符 2"/>
          <p:cNvSpPr>
            <a:spLocks noGrp="1"/>
          </p:cNvSpPr>
          <p:nvPr>
            <p:ph idx="1"/>
          </p:nvPr>
        </p:nvSpPr>
        <p:spPr/>
        <p:txBody>
          <a:bodyPr/>
          <a:lstStyle/>
          <a:p>
            <a:r>
              <a:rPr lang="zh-CN" altLang="en-US" sz="2400" dirty="0"/>
              <a:t>近些年随着深度学习的崛起，学者们逐渐将深度学习应用到实体关系抽取任务中：</a:t>
            </a:r>
            <a:endParaRPr lang="en-US" altLang="zh-CN" sz="2400" dirty="0"/>
          </a:p>
          <a:p>
            <a:r>
              <a:rPr lang="en-US" altLang="zh-CN" sz="2400" dirty="0">
                <a:solidFill>
                  <a:srgbClr val="FF0000"/>
                </a:solidFill>
              </a:rPr>
              <a:t>Zeng </a:t>
            </a:r>
            <a:r>
              <a:rPr lang="zh-CN" altLang="en-US" sz="2400" dirty="0">
                <a:solidFill>
                  <a:srgbClr val="FF0000"/>
                </a:solidFill>
              </a:rPr>
              <a:t>等人</a:t>
            </a:r>
            <a:r>
              <a:rPr lang="en-US" altLang="zh-CN" sz="2400" dirty="0">
                <a:solidFill>
                  <a:srgbClr val="FF0000"/>
                </a:solidFill>
              </a:rPr>
              <a:t>[1]</a:t>
            </a:r>
            <a:r>
              <a:rPr lang="zh-CN" altLang="en-US" sz="2400" dirty="0">
                <a:solidFill>
                  <a:srgbClr val="FF0000"/>
                </a:solidFill>
              </a:rPr>
              <a:t> </a:t>
            </a:r>
            <a:r>
              <a:rPr lang="zh-CN" altLang="en-US" sz="2400" dirty="0"/>
              <a:t>首次提出使用</a:t>
            </a:r>
            <a:r>
              <a:rPr lang="en-US" altLang="zh-CN" sz="2400" dirty="0"/>
              <a:t>CNN </a:t>
            </a:r>
            <a:r>
              <a:rPr lang="zh-CN" altLang="en-US" sz="2400" dirty="0"/>
              <a:t>进行关系分类，并提出利用两个实体间的相对位置嵌入信息。</a:t>
            </a:r>
            <a:endParaRPr lang="en-US" altLang="zh-CN" sz="2400" dirty="0"/>
          </a:p>
          <a:p>
            <a:r>
              <a:rPr lang="en-US" altLang="zh-CN" sz="2400" dirty="0" err="1">
                <a:solidFill>
                  <a:srgbClr val="FF0000"/>
                </a:solidFill>
              </a:rPr>
              <a:t>Katiyar</a:t>
            </a:r>
            <a:r>
              <a:rPr lang="en-US" altLang="zh-CN" sz="2400" dirty="0">
                <a:solidFill>
                  <a:srgbClr val="FF0000"/>
                </a:solidFill>
              </a:rPr>
              <a:t> </a:t>
            </a:r>
            <a:r>
              <a:rPr lang="zh-CN" altLang="en-US" sz="2400" dirty="0">
                <a:solidFill>
                  <a:srgbClr val="FF0000"/>
                </a:solidFill>
              </a:rPr>
              <a:t>等人</a:t>
            </a:r>
            <a:r>
              <a:rPr lang="en-US" altLang="zh-CN" sz="2400" dirty="0">
                <a:solidFill>
                  <a:srgbClr val="FF0000"/>
                </a:solidFill>
              </a:rPr>
              <a:t>[2]</a:t>
            </a:r>
            <a:r>
              <a:rPr lang="zh-CN" altLang="en-US" sz="2400" dirty="0">
                <a:solidFill>
                  <a:srgbClr val="FF0000"/>
                </a:solidFill>
              </a:rPr>
              <a:t> </a:t>
            </a:r>
            <a:r>
              <a:rPr lang="zh-CN" altLang="en-US" sz="2400" dirty="0"/>
              <a:t>首次将注意力机制</a:t>
            </a:r>
            <a:r>
              <a:rPr lang="en-US" altLang="zh-CN" sz="2400" dirty="0"/>
              <a:t>Attention </a:t>
            </a:r>
            <a:r>
              <a:rPr lang="zh-CN" altLang="en-US" sz="2400" dirty="0"/>
              <a:t>与递归神经网络</a:t>
            </a:r>
            <a:r>
              <a:rPr lang="en-US" altLang="zh-CN" sz="2400" dirty="0"/>
              <a:t>Bi-LSTM </a:t>
            </a:r>
            <a:r>
              <a:rPr lang="zh-CN" altLang="en-US" sz="2400" dirty="0"/>
              <a:t>一起用于联合提取实体和分类关系。</a:t>
            </a:r>
            <a:endParaRPr lang="en-US" altLang="zh-CN" sz="2400" dirty="0"/>
          </a:p>
          <a:p>
            <a:r>
              <a:rPr lang="en-US" altLang="zh-CN" sz="2400" dirty="0">
                <a:solidFill>
                  <a:srgbClr val="FF0000"/>
                </a:solidFill>
              </a:rPr>
              <a:t>Ye</a:t>
            </a:r>
            <a:r>
              <a:rPr lang="zh-CN" altLang="en-US" sz="2400" dirty="0">
                <a:solidFill>
                  <a:srgbClr val="FF0000"/>
                </a:solidFill>
              </a:rPr>
              <a:t>等人</a:t>
            </a:r>
            <a:r>
              <a:rPr lang="en-US" altLang="zh-CN" sz="2400" dirty="0">
                <a:solidFill>
                  <a:srgbClr val="FF0000"/>
                </a:solidFill>
              </a:rPr>
              <a:t>[3]</a:t>
            </a:r>
            <a:r>
              <a:rPr lang="zh-CN" altLang="en-US" sz="2400" dirty="0"/>
              <a:t>对不平衡数据集上的关系抽取采用多任务学习，利用</a:t>
            </a:r>
            <a:r>
              <a:rPr lang="en-US" altLang="zh-CN" sz="2400" dirty="0"/>
              <a:t>BIO</a:t>
            </a:r>
            <a:r>
              <a:rPr lang="zh-CN" altLang="en-US" sz="2400" dirty="0"/>
              <a:t>标记嵌入增强实体的表征，将关系鉴别任务和关系分类任务同时训练。</a:t>
            </a:r>
            <a:endParaRPr lang="en-US" altLang="zh-CN" sz="2400" dirty="0"/>
          </a:p>
          <a:p>
            <a:r>
              <a:rPr lang="en-US" altLang="zh-CN" sz="2400" dirty="0">
                <a:solidFill>
                  <a:srgbClr val="FF0000"/>
                </a:solidFill>
              </a:rPr>
              <a:t>Guo</a:t>
            </a:r>
            <a:r>
              <a:rPr lang="zh-CN" altLang="en-US" sz="2400" dirty="0">
                <a:solidFill>
                  <a:srgbClr val="FF0000"/>
                </a:solidFill>
              </a:rPr>
              <a:t>等人</a:t>
            </a:r>
            <a:r>
              <a:rPr lang="en-US" altLang="zh-CN" sz="2400" dirty="0">
                <a:solidFill>
                  <a:srgbClr val="FF0000"/>
                </a:solidFill>
              </a:rPr>
              <a:t>[4]</a:t>
            </a:r>
            <a:r>
              <a:rPr lang="zh-CN" altLang="en-US" sz="2400" dirty="0"/>
              <a:t>通过注意力引导的图卷积网络来建模依赖树，来自动学习出对关系抽取任务有用的依存树结构，使模型更好的利用完全依存树的结构信息。</a:t>
            </a:r>
            <a:endParaRPr lang="en-US" altLang="zh-CN" sz="2400" dirty="0"/>
          </a:p>
          <a:p>
            <a:r>
              <a:rPr lang="en-US" altLang="zh-CN" sz="2400" dirty="0">
                <a:solidFill>
                  <a:srgbClr val="FF0000"/>
                </a:solidFill>
              </a:rPr>
              <a:t>Soares</a:t>
            </a:r>
            <a:r>
              <a:rPr lang="zh-CN" altLang="en-US" sz="2400" dirty="0">
                <a:solidFill>
                  <a:srgbClr val="FF0000"/>
                </a:solidFill>
              </a:rPr>
              <a:t>等人</a:t>
            </a:r>
            <a:r>
              <a:rPr lang="en-US" altLang="zh-CN" sz="2400" dirty="0">
                <a:solidFill>
                  <a:srgbClr val="FF0000"/>
                </a:solidFill>
              </a:rPr>
              <a:t>[5]</a:t>
            </a:r>
            <a:r>
              <a:rPr lang="zh-CN" altLang="en-US" sz="2400" dirty="0"/>
              <a:t>通过一种匹配空白的关系预训练方法，通过实体链接的文本构建与任务无关的关系表示，并在多个关系抽取任务上微调实现最佳结果。</a:t>
            </a:r>
            <a:endParaRPr lang="zh-CN" alt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自动文摘</a:t>
            </a:r>
            <a:endParaRPr lang="zh-CN" altLang="en-US" dirty="0"/>
          </a:p>
        </p:txBody>
      </p:sp>
      <p:sp>
        <p:nvSpPr>
          <p:cNvPr id="3" name="内容占位符 2"/>
          <p:cNvSpPr>
            <a:spLocks noGrp="1"/>
          </p:cNvSpPr>
          <p:nvPr>
            <p:ph idx="1"/>
          </p:nvPr>
        </p:nvSpPr>
        <p:spPr>
          <a:xfrm>
            <a:off x="609600" y="1600200"/>
            <a:ext cx="10972800" cy="4878070"/>
          </a:xfrm>
        </p:spPr>
        <p:txBody>
          <a:bodyPr/>
          <a:lstStyle/>
          <a:p>
            <a:r>
              <a:rPr lang="zh-CN" altLang="en-US" sz="2400" dirty="0"/>
              <a:t>文本摘要是从文本文档中创建简短摘要的过程，目的是以简洁的形式从源文档中提供最重要或最重要的内容，为用户提供简明扼要的内容描述。文本摘要可以分为抽取方法和生成方法。抽取式方法</a:t>
            </a:r>
            <a:r>
              <a:rPr lang="en-US" altLang="zh-CN" sz="2400" dirty="0"/>
              <a:t>[1]</a:t>
            </a:r>
            <a:r>
              <a:rPr lang="zh-CN" altLang="en-US" sz="2400" dirty="0"/>
              <a:t>是阅读文章，获取句子的表示形式，从而选择句子组合成摘要。抽取式文本摘要往往存在句词无关和语言重复的问题。随着深度神经网络模型的出现，绝大多数关于文本摘要的工作的重心都放在了生成式摘要</a:t>
            </a:r>
            <a:r>
              <a:rPr lang="en-US" altLang="zh-CN" sz="2400" dirty="0"/>
              <a:t>[2]</a:t>
            </a:r>
            <a:r>
              <a:rPr lang="zh-CN" altLang="en-US" sz="2400" dirty="0"/>
              <a:t>。</a:t>
            </a:r>
            <a:endParaRPr lang="en-US" altLang="zh-CN" sz="2400" dirty="0"/>
          </a:p>
          <a:p>
            <a:r>
              <a:rPr lang="zh-CN" altLang="en-US" sz="2400" dirty="0"/>
              <a:t>生成式文本摘要的大多数方法都是基于</a:t>
            </a:r>
            <a:r>
              <a:rPr lang="en-US" altLang="zh-CN" sz="2400" dirty="0"/>
              <a:t>sequence-to-sequence</a:t>
            </a:r>
            <a:r>
              <a:rPr lang="zh-CN" altLang="en-US" sz="2400" dirty="0"/>
              <a:t>模型</a:t>
            </a:r>
            <a:r>
              <a:rPr lang="en-US" altLang="zh-CN" sz="2400" dirty="0"/>
              <a:t>[3]</a:t>
            </a:r>
            <a:r>
              <a:rPr lang="zh-CN" altLang="en-US" sz="2400" dirty="0"/>
              <a:t>，该模型使用编码器将源文本编码为语义表示，并使用解码器从表示生成摘要。</a:t>
            </a:r>
            <a:endParaRPr lang="en-US" altLang="zh-CN" sz="2400" dirty="0"/>
          </a:p>
          <a:p>
            <a:r>
              <a:rPr lang="zh-CN" altLang="en-US" sz="2400" dirty="0"/>
              <a:t>为了解决词汇量不足的问题，一些研究者利用复制机制将输入文档中的一些单词复制到摘要中</a:t>
            </a:r>
            <a:r>
              <a:rPr lang="en-US" altLang="zh-CN" sz="2400" dirty="0"/>
              <a:t>[4]</a:t>
            </a:r>
            <a:r>
              <a:rPr lang="zh-CN" altLang="en-US" sz="2400" dirty="0"/>
              <a:t>。</a:t>
            </a:r>
            <a:endParaRPr lang="en-US" altLang="zh-CN" sz="2400" dirty="0"/>
          </a:p>
          <a:p>
            <a:r>
              <a:rPr lang="en-US" altLang="zh-CN" sz="2400" dirty="0"/>
              <a:t>Wang</a:t>
            </a:r>
            <a:r>
              <a:rPr lang="zh-CN" altLang="en-US" sz="2400" dirty="0"/>
              <a:t>等</a:t>
            </a:r>
            <a:r>
              <a:rPr lang="en-US" altLang="zh-CN" sz="2400" dirty="0"/>
              <a:t>[5]</a:t>
            </a:r>
            <a:r>
              <a:rPr lang="zh-CN" altLang="en-US" sz="2400" dirty="0"/>
              <a:t>使用</a:t>
            </a:r>
            <a:r>
              <a:rPr lang="en-US" altLang="zh-CN" sz="2400" dirty="0"/>
              <a:t>convolutional seq2seq model</a:t>
            </a:r>
            <a:r>
              <a:rPr lang="zh-CN" altLang="en-US" sz="2400" dirty="0"/>
              <a:t>对文本进行汇总，并使用</a:t>
            </a:r>
            <a:r>
              <a:rPr lang="en-US" altLang="zh-CN" sz="2400" dirty="0"/>
              <a:t>policy gradient</a:t>
            </a:r>
            <a:r>
              <a:rPr lang="zh-CN" altLang="en-US" sz="2400" dirty="0"/>
              <a:t>算法直接对</a:t>
            </a:r>
            <a:r>
              <a:rPr lang="en-US" altLang="zh-CN" sz="2400" dirty="0"/>
              <a:t>ROUGE</a:t>
            </a:r>
            <a:r>
              <a:rPr lang="zh-CN" altLang="en-US" sz="2400" dirty="0"/>
              <a:t>评分进行优化</a:t>
            </a:r>
            <a:endParaRPr lang="zh-CN" alt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noChangeArrowheads="1"/>
          </p:cNvSpPr>
          <p:nvPr>
            <p:ph type="title"/>
          </p:nvPr>
        </p:nvSpPr>
        <p:spPr/>
        <p:txBody>
          <a:bodyPr/>
          <a:lstStyle/>
          <a:p>
            <a:r>
              <a:rPr lang="zh-CN" altLang="en-US" dirty="0"/>
              <a:t>自动文摘数据集</a:t>
            </a:r>
            <a:endParaRPr lang="en-US" altLang="zh-CN" dirty="0"/>
          </a:p>
        </p:txBody>
      </p:sp>
      <p:sp>
        <p:nvSpPr>
          <p:cNvPr id="81923" name="Content Placeholder 2"/>
          <p:cNvSpPr>
            <a:spLocks noGrp="1" noChangeArrowheads="1"/>
          </p:cNvSpPr>
          <p:nvPr>
            <p:ph idx="1"/>
          </p:nvPr>
        </p:nvSpPr>
        <p:spPr/>
        <p:txBody>
          <a:bodyPr/>
          <a:lstStyle/>
          <a:p>
            <a:pPr lvl="1"/>
            <a:r>
              <a:rPr lang="en-US" altLang="zh-CN" dirty="0"/>
              <a:t>CNN/</a:t>
            </a:r>
            <a:r>
              <a:rPr lang="en-US" altLang="zh-CN" dirty="0" err="1"/>
              <a:t>DailyMail</a:t>
            </a:r>
            <a:r>
              <a:rPr lang="zh-CN" altLang="en-US" dirty="0"/>
              <a:t>：</a:t>
            </a:r>
            <a:r>
              <a:rPr sz="2000" dirty="0"/>
              <a:t>CNN/Daily Mail（简称CNN/DM）作为单文本摘要语料库，每篇摘要包含多个摘要句。数据集最初是从美国有限新闻网（CNN）和每日邮报网（Daily Mail）收集的约100万条新闻数据作为机器阅读理解语料库。后来进行简单改动，形成用于单文本生成式摘要的语料库。将每篇新闻的要点按原文中出现的顺序组成多句的摘要，每个要点看成是一个句子。</a:t>
            </a:r>
            <a:endParaRPr sz="2000" dirty="0"/>
          </a:p>
          <a:p>
            <a:pPr lvl="1"/>
            <a:r>
              <a:rPr sz="2000" dirty="0"/>
              <a:t>用于单文本摘要的CNN/DM数据集规模：</a:t>
            </a:r>
            <a:endParaRPr sz="2000" dirty="0"/>
          </a:p>
          <a:p>
            <a:pPr lvl="1"/>
            <a:r>
              <a:rPr sz="2000" dirty="0"/>
              <a:t>训练集大小： 286817</a:t>
            </a:r>
            <a:endParaRPr sz="2000" dirty="0"/>
          </a:p>
          <a:p>
            <a:pPr lvl="1"/>
            <a:r>
              <a:rPr sz="2000" dirty="0"/>
              <a:t>验证集大小： 13368</a:t>
            </a:r>
            <a:endParaRPr sz="2000" dirty="0"/>
          </a:p>
          <a:p>
            <a:pPr lvl="1"/>
            <a:r>
              <a:rPr sz="2000" dirty="0"/>
              <a:t>测试集大小： 11487</a:t>
            </a:r>
            <a:endParaRPr sz="2000" dirty="0"/>
          </a:p>
          <a:p>
            <a:pPr lvl="1"/>
            <a:r>
              <a:rPr sz="2000" dirty="0"/>
              <a:t>训练集中平均摘要句子数： 3.72</a:t>
            </a:r>
            <a:endParaRPr sz="2000" dirty="0"/>
          </a:p>
          <a:p>
            <a:pPr lvl="1"/>
            <a:r>
              <a:rPr lang="zh-CN" sz="2000" dirty="0"/>
              <a:t>下载地址：https://github.com/deepmind/rc-data</a:t>
            </a:r>
            <a:endParaRPr lang="zh-CN" sz="2000" dirty="0"/>
          </a:p>
          <a:p>
            <a:pPr lvl="1"/>
            <a:endParaRPr lang="zh-CN" altLang="en-US" dirty="0"/>
          </a:p>
          <a:p>
            <a:pPr marL="457200" lvl="1" indent="0">
              <a:buNone/>
            </a:pPr>
            <a:endParaRPr lang="en-US" altLang="zh-CN" dirty="0"/>
          </a:p>
        </p:txBody>
      </p:sp>
      <p:sp>
        <p:nvSpPr>
          <p:cNvPr id="81924" name="Footer Placeholder 3"/>
          <p:cNvSpPr>
            <a:spLocks noGrp="1" noChangeArrowheads="1"/>
          </p:cNvSpPr>
          <p:nvPr>
            <p:ph type="ftr" sz="quarter" idx="11"/>
          </p:nvPr>
        </p:nvSpPr>
        <p:spPr>
          <a:xfrm>
            <a:off x="609600" y="6245225"/>
            <a:ext cx="2844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a:spcBef>
                <a:spcPct val="0"/>
              </a:spcBef>
              <a:buFontTx/>
              <a:buNone/>
            </a:pPr>
            <a:fld id="{714E58FB-4C6A-49F3-93DE-987CEB5204ED}" type="slidenum">
              <a:rPr lang="en-US" altLang="zh-CN" sz="1400" smtClean="0"/>
            </a:fld>
            <a:endParaRPr lang="en-US" altLang="zh-CN"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noChangeArrowheads="1"/>
          </p:cNvSpPr>
          <p:nvPr>
            <p:ph type="title"/>
          </p:nvPr>
        </p:nvSpPr>
        <p:spPr/>
        <p:txBody>
          <a:bodyPr/>
          <a:lstStyle/>
          <a:p>
            <a:r>
              <a:rPr lang="zh-CN" altLang="en-US" dirty="0"/>
              <a:t>自动文摘数据集</a:t>
            </a:r>
            <a:endParaRPr lang="en-US" altLang="zh-CN" dirty="0"/>
          </a:p>
        </p:txBody>
      </p:sp>
      <p:sp>
        <p:nvSpPr>
          <p:cNvPr id="81923" name="Content Placeholder 2"/>
          <p:cNvSpPr>
            <a:spLocks noGrp="1" noChangeArrowheads="1"/>
          </p:cNvSpPr>
          <p:nvPr>
            <p:ph idx="1"/>
          </p:nvPr>
        </p:nvSpPr>
        <p:spPr/>
        <p:txBody>
          <a:bodyPr/>
          <a:lstStyle/>
          <a:p>
            <a:pPr lvl="1"/>
            <a:r>
              <a:rPr lang="en-US" altLang="zh-CN" dirty="0"/>
              <a:t>Gigawords</a:t>
            </a:r>
            <a:r>
              <a:rPr lang="zh-CN" altLang="en-US" dirty="0"/>
              <a:t>：</a:t>
            </a:r>
            <a:r>
              <a:rPr lang="zh-CN" altLang="en-US" sz="2400" dirty="0"/>
              <a:t>单文档摘要数据集，包含约400万篇文章。下载地址：</a:t>
            </a:r>
            <a:r>
              <a:rPr lang="zh-CN" altLang="en-US" dirty="0"/>
              <a:t>https://github.com/harvardnlp/sent-summary</a:t>
            </a:r>
            <a:endParaRPr lang="zh-CN" altLang="en-US" dirty="0"/>
          </a:p>
          <a:p>
            <a:pPr lvl="1"/>
            <a:endParaRPr lang="zh-CN" altLang="en-US" dirty="0"/>
          </a:p>
          <a:p>
            <a:pPr marL="457200" lvl="1" indent="0">
              <a:buNone/>
            </a:pPr>
            <a:endParaRPr lang="en-US" altLang="zh-CN" dirty="0"/>
          </a:p>
        </p:txBody>
      </p:sp>
      <p:sp>
        <p:nvSpPr>
          <p:cNvPr id="81924" name="Footer Placeholder 3"/>
          <p:cNvSpPr>
            <a:spLocks noGrp="1" noChangeArrowheads="1"/>
          </p:cNvSpPr>
          <p:nvPr>
            <p:ph type="ftr" sz="quarter" idx="11"/>
          </p:nvPr>
        </p:nvSpPr>
        <p:spPr>
          <a:xfrm>
            <a:off x="609600" y="6245225"/>
            <a:ext cx="2844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a:spcBef>
                <a:spcPct val="0"/>
              </a:spcBef>
              <a:buFontTx/>
              <a:buNone/>
            </a:pPr>
            <a:fld id="{714E58FB-4C6A-49F3-93DE-987CEB5204ED}" type="slidenum">
              <a:rPr lang="en-US" altLang="zh-CN" sz="1400" smtClean="0"/>
            </a:fld>
            <a:endParaRPr lang="en-US" altLang="zh-CN" sz="1400"/>
          </a:p>
        </p:txBody>
      </p:sp>
      <p:pic>
        <p:nvPicPr>
          <p:cNvPr id="2" name="图片 1"/>
          <p:cNvPicPr>
            <a:picLocks noChangeAspect="1"/>
          </p:cNvPicPr>
          <p:nvPr/>
        </p:nvPicPr>
        <p:blipFill>
          <a:blip r:embed="rId1"/>
          <a:stretch>
            <a:fillRect/>
          </a:stretch>
        </p:blipFill>
        <p:spPr>
          <a:xfrm>
            <a:off x="609600" y="2893695"/>
            <a:ext cx="10871200" cy="18948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noChangeArrowheads="1"/>
          </p:cNvSpPr>
          <p:nvPr>
            <p:ph type="title"/>
          </p:nvPr>
        </p:nvSpPr>
        <p:spPr/>
        <p:txBody>
          <a:bodyPr/>
          <a:lstStyle/>
          <a:p>
            <a:r>
              <a:rPr lang="zh-CN" altLang="en-US" dirty="0"/>
              <a:t>自动文摘数据集</a:t>
            </a:r>
            <a:endParaRPr lang="en-US" altLang="zh-CN" dirty="0"/>
          </a:p>
        </p:txBody>
      </p:sp>
      <p:sp>
        <p:nvSpPr>
          <p:cNvPr id="81923" name="Content Placeholder 2"/>
          <p:cNvSpPr>
            <a:spLocks noGrp="1" noChangeArrowheads="1"/>
          </p:cNvSpPr>
          <p:nvPr>
            <p:ph idx="1"/>
          </p:nvPr>
        </p:nvSpPr>
        <p:spPr>
          <a:xfrm>
            <a:off x="495300" y="1714500"/>
            <a:ext cx="10972800" cy="3042285"/>
          </a:xfrm>
        </p:spPr>
        <p:txBody>
          <a:bodyPr/>
          <a:lstStyle/>
          <a:p>
            <a:pPr lvl="1"/>
            <a:r>
              <a:rPr lang="zh-CN" altLang="en-US" dirty="0"/>
              <a:t>multi-news：</a:t>
            </a:r>
            <a:r>
              <a:rPr lang="zh-CN" altLang="en-US" dirty="0">
                <a:sym typeface="+mn-ea"/>
              </a:rPr>
              <a:t>多文档摘要数据集，由新闻文章和这些文章的人工摘要组成，这些文章来自http://newser.com网站。每一篇摘要都是由专业编辑撰写的，并包含到引用的原始文章的链接。包含56216个文章摘要对。下载地址：</a:t>
            </a:r>
            <a:endParaRPr lang="zh-CN" altLang="en-US" dirty="0">
              <a:sym typeface="+mn-ea"/>
            </a:endParaRPr>
          </a:p>
          <a:p>
            <a:pPr marL="457200" lvl="1" indent="0">
              <a:buNone/>
            </a:pPr>
            <a:r>
              <a:rPr lang="zh-CN" altLang="en-US" dirty="0">
                <a:sym typeface="+mn-ea"/>
              </a:rPr>
              <a:t>   https://github.com/Alex-Fabbri/Multi-News</a:t>
            </a:r>
            <a:endParaRPr lang="zh-CN" altLang="en-US" dirty="0">
              <a:sym typeface="+mn-ea"/>
            </a:endParaRPr>
          </a:p>
          <a:p>
            <a:pPr marL="457200" lvl="1" indent="0">
              <a:buNone/>
            </a:pPr>
            <a:endParaRPr lang="en-US" altLang="zh-CN" dirty="0"/>
          </a:p>
        </p:txBody>
      </p:sp>
      <p:sp>
        <p:nvSpPr>
          <p:cNvPr id="81924" name="Footer Placeholder 3"/>
          <p:cNvSpPr>
            <a:spLocks noGrp="1" noChangeArrowheads="1"/>
          </p:cNvSpPr>
          <p:nvPr>
            <p:ph type="ftr" sz="quarter" idx="11"/>
          </p:nvPr>
        </p:nvSpPr>
        <p:spPr>
          <a:xfrm>
            <a:off x="609600" y="6245225"/>
            <a:ext cx="2844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a:spcBef>
                <a:spcPct val="0"/>
              </a:spcBef>
              <a:buFontTx/>
              <a:buNone/>
            </a:pPr>
            <a:fld id="{714E58FB-4C6A-49F3-93DE-987CEB5204ED}" type="slidenum">
              <a:rPr lang="en-US" altLang="zh-CN" sz="1400" smtClean="0"/>
            </a:fld>
            <a:endParaRPr lang="en-US" altLang="zh-CN" sz="1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参考文献</a:t>
            </a:r>
            <a:endParaRPr lang="zh-CN" altLang="en-US" dirty="0"/>
          </a:p>
        </p:txBody>
      </p:sp>
      <p:sp>
        <p:nvSpPr>
          <p:cNvPr id="3" name="内容占位符 2"/>
          <p:cNvSpPr>
            <a:spLocks noGrp="1"/>
          </p:cNvSpPr>
          <p:nvPr>
            <p:ph idx="1"/>
          </p:nvPr>
        </p:nvSpPr>
        <p:spPr/>
        <p:txBody>
          <a:bodyPr/>
          <a:lstStyle/>
          <a:p>
            <a:r>
              <a:rPr lang="en-US" altLang="zh-CN" sz="2400" dirty="0"/>
              <a:t>[1]</a:t>
            </a:r>
            <a:r>
              <a:rPr lang="en-US" altLang="zh-CN" sz="2400" dirty="0" err="1"/>
              <a:t>Jadhav</a:t>
            </a:r>
            <a:r>
              <a:rPr lang="en-US" altLang="zh-CN" sz="2400" dirty="0"/>
              <a:t>, A., and </a:t>
            </a:r>
            <a:r>
              <a:rPr lang="en-US" altLang="zh-CN" sz="2400" dirty="0" err="1"/>
              <a:t>Rajan</a:t>
            </a:r>
            <a:r>
              <a:rPr lang="en-US" altLang="zh-CN" sz="2400" dirty="0"/>
              <a:t>, V. 2018. Extractive summarization with swap-net: Sentences and words from alternating pointer networks. In ACL.</a:t>
            </a:r>
            <a:endParaRPr lang="en-US" altLang="zh-CN" sz="2400" dirty="0"/>
          </a:p>
          <a:p>
            <a:r>
              <a:rPr lang="en-US" altLang="zh-CN" sz="2400" dirty="0"/>
              <a:t>[2]Bansal, M., and Chen, Y.-C. 2018. Fast abstractive summarization with reinforce-selected sentence rewriting. In ACL.</a:t>
            </a:r>
            <a:endParaRPr lang="en-US" altLang="zh-CN" sz="2400" dirty="0"/>
          </a:p>
          <a:p>
            <a:r>
              <a:rPr lang="en-US" altLang="zh-CN" sz="2400" dirty="0"/>
              <a:t>[3]</a:t>
            </a:r>
            <a:r>
              <a:rPr lang="en-US" altLang="zh-CN" sz="2400" dirty="0" err="1"/>
              <a:t>Sutskever</a:t>
            </a:r>
            <a:r>
              <a:rPr lang="en-US" altLang="zh-CN" sz="2400" dirty="0"/>
              <a:t>, I.; </a:t>
            </a:r>
            <a:r>
              <a:rPr lang="en-US" altLang="zh-CN" sz="2400" dirty="0" err="1"/>
              <a:t>Vinyals</a:t>
            </a:r>
            <a:r>
              <a:rPr lang="en-US" altLang="zh-CN" sz="2400" dirty="0"/>
              <a:t>, O.; and Le, Q. V. 2014. Sequence to sequence learning with neural networks. In NIPS.</a:t>
            </a:r>
            <a:endParaRPr lang="en-US" altLang="zh-CN" sz="2400" dirty="0"/>
          </a:p>
          <a:p>
            <a:r>
              <a:rPr lang="en-US" altLang="zh-CN" sz="2400" dirty="0"/>
              <a:t>[4]See, A.; Liu, P. J.; and Manning, C. D. 2017. Get to he point: Summarization with pointer-generator networks. </a:t>
            </a:r>
            <a:r>
              <a:rPr lang="en-US" altLang="zh-CN" sz="2400" dirty="0" err="1"/>
              <a:t>arXiv</a:t>
            </a:r>
            <a:r>
              <a:rPr lang="en-US" altLang="zh-CN" sz="2400" dirty="0"/>
              <a:t> preprint arXiv:1704.04368.</a:t>
            </a:r>
            <a:endParaRPr lang="en-US" altLang="zh-CN" sz="2400" dirty="0"/>
          </a:p>
          <a:p>
            <a:r>
              <a:rPr lang="en-US" altLang="zh-CN" sz="2400" dirty="0"/>
              <a:t>[5]Wang, L.; Yao, J.; Tao, Y.; </a:t>
            </a:r>
            <a:r>
              <a:rPr lang="en-US" altLang="zh-CN" sz="2400" dirty="0" err="1"/>
              <a:t>Zhong</a:t>
            </a:r>
            <a:r>
              <a:rPr lang="en-US" altLang="zh-CN" sz="2400" dirty="0"/>
              <a:t>, L.; Liu, W.; and Du, Q. 2018. A reinforced topic-aware convolutional sequence-</a:t>
            </a:r>
            <a:r>
              <a:rPr lang="en-US" altLang="zh-CN" sz="2400" dirty="0" err="1"/>
              <a:t>tosequence</a:t>
            </a:r>
            <a:r>
              <a:rPr lang="en-US" altLang="zh-CN" sz="2400" dirty="0"/>
              <a:t> model for abstractive text summarization. In IJCAI.</a:t>
            </a:r>
            <a:endParaRPr lang="en-US" altLang="zh-CN" sz="2400" dirty="0"/>
          </a:p>
          <a:p>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904805"/>
          </a:xfrm>
        </p:spPr>
        <p:txBody>
          <a:bodyPr/>
          <a:lstStyle/>
          <a:p>
            <a:r>
              <a:rPr lang="zh-CN" altLang="en-US" dirty="0"/>
              <a:t>谣言检测</a:t>
            </a:r>
            <a:endParaRPr lang="zh-CN" altLang="en-US" dirty="0"/>
          </a:p>
        </p:txBody>
      </p:sp>
      <p:sp>
        <p:nvSpPr>
          <p:cNvPr id="3" name="内容占位符 2"/>
          <p:cNvSpPr>
            <a:spLocks noGrp="1"/>
          </p:cNvSpPr>
          <p:nvPr>
            <p:ph idx="1"/>
          </p:nvPr>
        </p:nvSpPr>
        <p:spPr>
          <a:xfrm>
            <a:off x="609600" y="1285460"/>
            <a:ext cx="10972800" cy="4840703"/>
          </a:xfrm>
        </p:spPr>
        <p:txBody>
          <a:bodyPr/>
          <a:lstStyle/>
          <a:p>
            <a:pPr marL="0" indent="0">
              <a:lnSpc>
                <a:spcPct val="150000"/>
              </a:lnSpc>
              <a:spcBef>
                <a:spcPts val="0"/>
              </a:spcBef>
              <a:buNone/>
            </a:pPr>
            <a:r>
              <a:rPr lang="zh-CN" altLang="zh-CN" sz="2400" b="1" dirty="0">
                <a:solidFill>
                  <a:srgbClr val="FF0000"/>
                </a:solidFill>
                <a:latin typeface="Times New Roman" panose="02020603050405020304" pitchFamily="18" charset="0"/>
                <a:cs typeface="Times New Roman" panose="02020603050405020304" pitchFamily="18" charset="0"/>
              </a:rPr>
              <a:t>谣言检测</a:t>
            </a:r>
            <a:r>
              <a:rPr lang="zh-CN" altLang="zh-CN" sz="2400" dirty="0">
                <a:latin typeface="Times New Roman" panose="02020603050405020304" pitchFamily="18" charset="0"/>
                <a:cs typeface="Times New Roman" panose="02020603050405020304" pitchFamily="18" charset="0"/>
              </a:rPr>
              <a:t>是为了从事件相关的言论中检测出事件的真实性，发现谣言本身以及谣言在传播过程中所具有的特征和规律，再结合高效的模型以及方法，做到及时并且准确地检测出谣言，防止谣言扩散。</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b="1" dirty="0">
                <a:solidFill>
                  <a:srgbClr val="FF0000"/>
                </a:solidFill>
                <a:latin typeface="Times New Roman" panose="02020603050405020304" pitchFamily="18" charset="0"/>
                <a:cs typeface="Times New Roman" panose="02020603050405020304" pitchFamily="18" charset="0"/>
              </a:rPr>
              <a:t>传统的检测方法</a:t>
            </a:r>
            <a:r>
              <a:rPr lang="zh-CN" altLang="en-US" sz="2400" dirty="0">
                <a:latin typeface="Times New Roman" panose="02020603050405020304" pitchFamily="18" charset="0"/>
                <a:cs typeface="Times New Roman" panose="02020603050405020304" pitchFamily="18" charset="0"/>
              </a:rPr>
              <a:t>主要采用了人工设计的特征，例如用户特征、本文内容和传播模式，来训练有监督的分类器，例如决策树、随机森林、</a:t>
            </a:r>
            <a:r>
              <a:rPr lang="en-US" altLang="zh-CN" sz="2400" dirty="0">
                <a:latin typeface="Times New Roman" panose="02020603050405020304" pitchFamily="18" charset="0"/>
                <a:cs typeface="Times New Roman" panose="02020603050405020304" pitchFamily="18" charset="0"/>
              </a:rPr>
              <a:t>SVM</a:t>
            </a:r>
            <a:r>
              <a:rPr lang="zh-CN" altLang="en-US" sz="2400" dirty="0">
                <a:latin typeface="Times New Roman" panose="02020603050405020304" pitchFamily="18" charset="0"/>
                <a:cs typeface="Times New Roman" panose="02020603050405020304" pitchFamily="18" charset="0"/>
              </a:rPr>
              <a:t>。也有一些研究应用了更多的有效特征，例如用户评论、时序结构特征、帖子的情感属性等。但是，这些方法主要依赖于特征工程，耗时耗力。而且人为设计的特征通常缺乏从谣言传播和散布中抽取出来的高阶表示。</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题目</a:t>
            </a:r>
            <a:r>
              <a:rPr lang="en-US" altLang="zh-CN" dirty="0"/>
              <a:t>2 </a:t>
            </a:r>
            <a:r>
              <a:rPr lang="zh-CN" altLang="en-US" dirty="0"/>
              <a:t>文本情感分类</a:t>
            </a:r>
            <a:endParaRPr lang="zh-CN" altLang="en-US" dirty="0"/>
          </a:p>
        </p:txBody>
      </p:sp>
      <p:sp>
        <p:nvSpPr>
          <p:cNvPr id="3" name="内容占位符 2"/>
          <p:cNvSpPr>
            <a:spLocks noGrp="1"/>
          </p:cNvSpPr>
          <p:nvPr>
            <p:ph idx="1"/>
          </p:nvPr>
        </p:nvSpPr>
        <p:spPr/>
        <p:txBody>
          <a:bodyPr/>
          <a:lstStyle/>
          <a:p>
            <a:r>
              <a:rPr lang="zh-CN" altLang="en-US" dirty="0"/>
              <a:t>数据说明： 带情感标注的微博语料数量</a:t>
            </a:r>
            <a:r>
              <a:rPr lang="en-US" altLang="zh-CN" dirty="0"/>
              <a:t>: 10000(train.txt)+500(test.txt) </a:t>
            </a:r>
            <a:r>
              <a:rPr lang="zh-CN" altLang="en-US" dirty="0"/>
              <a:t>第二个数据为情感标签</a:t>
            </a:r>
            <a:r>
              <a:rPr lang="en-US" altLang="zh-CN" dirty="0"/>
              <a:t>, 0</a:t>
            </a:r>
            <a:r>
              <a:rPr lang="zh-CN" altLang="en-US" dirty="0"/>
              <a:t>表示负面</a:t>
            </a:r>
            <a:r>
              <a:rPr lang="en-US" altLang="zh-CN" dirty="0"/>
              <a:t>, 1</a:t>
            </a:r>
            <a:r>
              <a:rPr lang="zh-CN" altLang="en-US" dirty="0"/>
              <a:t>表示正面 ，老师提供。</a:t>
            </a:r>
            <a:endParaRPr lang="zh-CN" altLang="en-US" dirty="0"/>
          </a:p>
          <a:p>
            <a:r>
              <a:rPr lang="zh-CN" altLang="en-US" dirty="0"/>
              <a:t>任务</a:t>
            </a:r>
            <a:r>
              <a:rPr lang="en-US" altLang="zh-CN" dirty="0"/>
              <a:t>1</a:t>
            </a:r>
            <a:r>
              <a:rPr lang="zh-CN" altLang="en-US" dirty="0"/>
              <a:t>：对数据进行预处理</a:t>
            </a:r>
            <a:endParaRPr lang="zh-CN" altLang="en-US" dirty="0"/>
          </a:p>
          <a:p>
            <a:r>
              <a:rPr lang="zh-CN" altLang="en-US" dirty="0"/>
              <a:t>任务</a:t>
            </a:r>
            <a:r>
              <a:rPr lang="en-US" altLang="zh-CN" dirty="0"/>
              <a:t>2</a:t>
            </a:r>
            <a:r>
              <a:rPr lang="zh-CN" altLang="en-US" dirty="0"/>
              <a:t>：利用</a:t>
            </a:r>
            <a:r>
              <a:rPr lang="en-US" altLang="zh-CN" dirty="0" err="1"/>
              <a:t>FastText</a:t>
            </a:r>
            <a:r>
              <a:rPr lang="zh-CN" altLang="en-US" dirty="0"/>
              <a:t>训练生成词向量</a:t>
            </a:r>
            <a:endParaRPr lang="zh-CN" altLang="en-US" dirty="0"/>
          </a:p>
          <a:p>
            <a:r>
              <a:rPr lang="zh-CN" altLang="en-US" dirty="0"/>
              <a:t>任务</a:t>
            </a:r>
            <a:r>
              <a:rPr lang="en-US" altLang="zh-CN" dirty="0"/>
              <a:t>3</a:t>
            </a:r>
            <a:r>
              <a:rPr lang="zh-CN" altLang="en-US" dirty="0"/>
              <a:t>：分别用</a:t>
            </a:r>
            <a:r>
              <a:rPr lang="en-US" altLang="zh-CN" dirty="0"/>
              <a:t>SVM, </a:t>
            </a:r>
            <a:r>
              <a:rPr lang="zh-CN" altLang="en-US" dirty="0"/>
              <a:t>神经网络训练分类器，并测试效果</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904805"/>
          </a:xfrm>
        </p:spPr>
        <p:txBody>
          <a:bodyPr/>
          <a:lstStyle/>
          <a:p>
            <a:r>
              <a:rPr lang="zh-CN" altLang="en-US" dirty="0"/>
              <a:t>谣言自动检测流程</a:t>
            </a:r>
            <a:endParaRPr lang="zh-CN" altLang="en-US" dirty="0"/>
          </a:p>
        </p:txBody>
      </p:sp>
      <p:pic>
        <p:nvPicPr>
          <p:cNvPr id="4" name="图片 3"/>
          <p:cNvPicPr>
            <a:picLocks noChangeAspect="1"/>
          </p:cNvPicPr>
          <p:nvPr/>
        </p:nvPicPr>
        <p:blipFill>
          <a:blip r:embed="rId1"/>
          <a:stretch>
            <a:fillRect/>
          </a:stretch>
        </p:blipFill>
        <p:spPr>
          <a:xfrm>
            <a:off x="1612417" y="1179443"/>
            <a:ext cx="8967166" cy="479279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8376"/>
            <a:ext cx="6705600" cy="904805"/>
          </a:xfrm>
        </p:spPr>
        <p:txBody>
          <a:bodyPr/>
          <a:lstStyle/>
          <a:p>
            <a:r>
              <a:rPr lang="zh-CN" altLang="en-US" sz="3600" dirty="0"/>
              <a:t>现有的检测算法一般可分为：</a:t>
            </a:r>
            <a:endParaRPr lang="zh-CN" altLang="en-US" sz="3600" dirty="0"/>
          </a:p>
        </p:txBody>
      </p:sp>
      <p:sp>
        <p:nvSpPr>
          <p:cNvPr id="3" name="内容占位符 2"/>
          <p:cNvSpPr>
            <a:spLocks noGrp="1"/>
          </p:cNvSpPr>
          <p:nvPr>
            <p:ph idx="1"/>
          </p:nvPr>
        </p:nvSpPr>
        <p:spPr>
          <a:xfrm>
            <a:off x="609600" y="1113181"/>
            <a:ext cx="10972800" cy="5539410"/>
          </a:xfrm>
        </p:spPr>
        <p:txBody>
          <a:bodyPr/>
          <a:lstStyle/>
          <a:p>
            <a:pPr marL="0" indent="0">
              <a:lnSpc>
                <a:spcPct val="150000"/>
              </a:lnSpc>
              <a:spcBef>
                <a:spcPts val="0"/>
              </a:spcBef>
              <a:buNone/>
            </a:pPr>
            <a:r>
              <a:rPr lang="zh-CN" altLang="en-US" sz="2400" b="1" dirty="0">
                <a:latin typeface="Times New Roman" panose="02020603050405020304" pitchFamily="18" charset="0"/>
                <a:cs typeface="Times New Roman" panose="02020603050405020304" pitchFamily="18" charset="0"/>
              </a:rPr>
              <a:t>基于内容的方法：</a:t>
            </a:r>
            <a:r>
              <a:rPr lang="zh-CN" altLang="en-US" sz="2400" dirty="0">
                <a:latin typeface="Times New Roman" panose="02020603050405020304" pitchFamily="18" charset="0"/>
                <a:cs typeface="Times New Roman" panose="02020603050405020304" pitchFamily="18" charset="0"/>
              </a:rPr>
              <a:t>着重于提取假新闻内容的各种特征，包括基于知识的和基于风格的特征。由于假消息试图传播虚假的观点，基于知识的方法旨在使用外部来源来检查新闻内容中的观点的真实性。此外，假新闻生产者往往恶意地传播歪曲和误导的新闻，这就需要特定的书写风格来吸引和说服广泛的新闻消费者。基于风格的方法，尝试通过检测文章写作风格来检测假消息。</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b="1" dirty="0">
                <a:latin typeface="Times New Roman" panose="02020603050405020304" pitchFamily="18" charset="0"/>
                <a:cs typeface="Times New Roman" panose="02020603050405020304" pitchFamily="18" charset="0"/>
              </a:rPr>
              <a:t>基于社会语境的方法：</a:t>
            </a:r>
            <a:r>
              <a:rPr lang="zh-CN" altLang="en-US" sz="2400" dirty="0">
                <a:latin typeface="Times New Roman" panose="02020603050405020304" pitchFamily="18" charset="0"/>
                <a:cs typeface="Times New Roman" panose="02020603050405020304" pitchFamily="18" charset="0"/>
              </a:rPr>
              <a:t>旨在利用用户社交活动作为辅助信息来帮助检测假新闻。基于态度的方法利用用户对相关帖子内容的观点来推断原始新闻文章的真实性。另外，基于传播的方法也通过推断相关社交媒体推文的关系来引导可信分数的学习，可信分数在用户、评论和新闻之间进行传播。新闻稿的真实性是通过合成相关社会媒体推文的可信分数来衡量的。</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0904" y="477079"/>
            <a:ext cx="4678017" cy="755373"/>
          </a:xfrm>
        </p:spPr>
        <p:txBody>
          <a:bodyPr/>
          <a:lstStyle/>
          <a:p>
            <a:r>
              <a:rPr lang="zh-CN" altLang="en-US" sz="3600" dirty="0"/>
              <a:t>近几年部分研究方案</a:t>
            </a:r>
            <a:r>
              <a:rPr lang="en-US" altLang="zh-CN" sz="3600" dirty="0"/>
              <a:t>:</a:t>
            </a:r>
            <a:endParaRPr lang="zh-CN" altLang="en-US" sz="3600" dirty="0"/>
          </a:p>
        </p:txBody>
      </p:sp>
      <p:sp>
        <p:nvSpPr>
          <p:cNvPr id="3" name="内容占位符 2"/>
          <p:cNvSpPr>
            <a:spLocks noGrp="1"/>
          </p:cNvSpPr>
          <p:nvPr>
            <p:ph idx="1"/>
          </p:nvPr>
        </p:nvSpPr>
        <p:spPr>
          <a:xfrm>
            <a:off x="940904" y="1232452"/>
            <a:ext cx="10416209" cy="4840703"/>
          </a:xfrm>
        </p:spPr>
        <p:txBody>
          <a:bodyPr/>
          <a:lstStyle/>
          <a:p>
            <a:pPr marL="0" indent="0">
              <a:lnSpc>
                <a:spcPct val="150000"/>
              </a:lnSpc>
              <a:spcBef>
                <a:spcPts val="0"/>
              </a:spcBef>
              <a:buNone/>
            </a:pPr>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阿里巴巴团队将多任务学习与注意力机制应用到社交网络中谣言检测。提出了一种新的多任务学习方法用于谣言检测和立场分类任务</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2400" dirty="0">
                <a:latin typeface="Times New Roman" panose="02020603050405020304" pitchFamily="18" charset="0"/>
                <a:cs typeface="Times New Roman" panose="02020603050405020304" pitchFamily="18" charset="0"/>
              </a:rPr>
              <a:t>2. Ma</a:t>
            </a:r>
            <a:r>
              <a:rPr lang="zh-CN" altLang="en-US" sz="2400" dirty="0">
                <a:latin typeface="Times New Roman" panose="02020603050405020304" pitchFamily="18" charset="0"/>
                <a:cs typeface="Times New Roman" panose="02020603050405020304" pitchFamily="18" charset="0"/>
              </a:rPr>
              <a:t>等人提出了一种称为传播树核（</a:t>
            </a:r>
            <a:r>
              <a:rPr lang="en-US" altLang="zh-CN" sz="2400" dirty="0">
                <a:latin typeface="Times New Roman" panose="02020603050405020304" pitchFamily="18" charset="0"/>
                <a:cs typeface="Times New Roman" panose="02020603050405020304" pitchFamily="18" charset="0"/>
              </a:rPr>
              <a:t>Propagation Tree Kernel</a:t>
            </a:r>
            <a:r>
              <a:rPr lang="zh-CN" altLang="en-US" sz="2400" dirty="0">
                <a:latin typeface="Times New Roman" panose="02020603050405020304" pitchFamily="18" charset="0"/>
                <a:cs typeface="Times New Roman" panose="02020603050405020304" pitchFamily="18" charset="0"/>
              </a:rPr>
              <a:t>）的基于内核的方法，它通过评估传播树结构之间的相似性来捕获区分不同类型谣言的高阶模式</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altLang="zh-CN" sz="2400" dirty="0">
                <a:latin typeface="Times New Roman" panose="02020603050405020304" pitchFamily="18" charset="0"/>
                <a:cs typeface="Times New Roman" panose="02020603050405020304" pitchFamily="18" charset="0"/>
              </a:rPr>
              <a:t>3. 2018</a:t>
            </a:r>
            <a:r>
              <a:rPr lang="zh-CN" altLang="en-US" sz="2400" dirty="0">
                <a:latin typeface="Times New Roman" panose="02020603050405020304" pitchFamily="18" charset="0"/>
                <a:cs typeface="Times New Roman" panose="02020603050405020304" pitchFamily="18" charset="0"/>
              </a:rPr>
              <a:t>年</a:t>
            </a:r>
            <a:r>
              <a:rPr lang="en-US" altLang="zh-CN" sz="2400" dirty="0">
                <a:latin typeface="Times New Roman" panose="02020603050405020304" pitchFamily="18" charset="0"/>
                <a:cs typeface="Times New Roman" panose="02020603050405020304" pitchFamily="18" charset="0"/>
              </a:rPr>
              <a:t>Ma</a:t>
            </a:r>
            <a:r>
              <a:rPr lang="zh-CN" altLang="en-US" sz="2400" dirty="0">
                <a:latin typeface="Times New Roman" panose="02020603050405020304" pitchFamily="18" charset="0"/>
                <a:cs typeface="Times New Roman" panose="02020603050405020304" pitchFamily="18" charset="0"/>
              </a:rPr>
              <a:t>等人利用树状</a:t>
            </a:r>
            <a:r>
              <a:rPr lang="en-US" altLang="zh-CN" sz="2400" dirty="0">
                <a:latin typeface="Times New Roman" panose="02020603050405020304" pitchFamily="18" charset="0"/>
                <a:cs typeface="Times New Roman" panose="02020603050405020304" pitchFamily="18" charset="0"/>
              </a:rPr>
              <a:t>RNN</a:t>
            </a:r>
            <a:r>
              <a:rPr lang="zh-CN" altLang="en-US" sz="2400" dirty="0">
                <a:latin typeface="Times New Roman" panose="02020603050405020304" pitchFamily="18" charset="0"/>
                <a:cs typeface="Times New Roman" panose="02020603050405020304" pitchFamily="18" charset="0"/>
              </a:rPr>
              <a:t>作为架构来进行谣言检测任务。此论文讲述了两种模型，一个是从底向上模型，另一个从上到下模型</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spcBef>
                <a:spcPts val="0"/>
              </a:spcBef>
              <a:buNone/>
            </a:pP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0904" y="477079"/>
            <a:ext cx="4678017" cy="755373"/>
          </a:xfrm>
        </p:spPr>
        <p:txBody>
          <a:bodyPr/>
          <a:lstStyle/>
          <a:p>
            <a:r>
              <a:rPr lang="zh-CN" altLang="en-US" sz="3600" dirty="0"/>
              <a:t>近几年部分研究方案</a:t>
            </a:r>
            <a:r>
              <a:rPr lang="en-US" altLang="zh-CN" sz="3600" dirty="0"/>
              <a:t>:</a:t>
            </a:r>
            <a:endParaRPr lang="zh-CN" altLang="en-US" sz="3600" dirty="0"/>
          </a:p>
        </p:txBody>
      </p:sp>
      <p:sp>
        <p:nvSpPr>
          <p:cNvPr id="3" name="内容占位符 2"/>
          <p:cNvSpPr>
            <a:spLocks noGrp="1"/>
          </p:cNvSpPr>
          <p:nvPr>
            <p:ph idx="1"/>
          </p:nvPr>
        </p:nvSpPr>
        <p:spPr>
          <a:xfrm>
            <a:off x="940904" y="1232452"/>
            <a:ext cx="10548731" cy="4840703"/>
          </a:xfrm>
        </p:spPr>
        <p:txBody>
          <a:bodyPr/>
          <a:lstStyle/>
          <a:p>
            <a:pPr marL="0" indent="0">
              <a:spcBef>
                <a:spcPts val="1200"/>
              </a:spcBef>
              <a:buNone/>
            </a:pPr>
            <a:r>
              <a:rPr lang="en-US" altLang="zh-CN" sz="2400" dirty="0">
                <a:latin typeface="Times New Roman" panose="02020603050405020304" pitchFamily="18" charset="0"/>
                <a:cs typeface="Times New Roman" panose="02020603050405020304" pitchFamily="18" charset="0"/>
              </a:rPr>
              <a:t>4. 2020</a:t>
            </a:r>
            <a:r>
              <a:rPr lang="zh-CN" altLang="en-US" sz="2400" dirty="0">
                <a:latin typeface="Times New Roman" panose="02020603050405020304" pitchFamily="18" charset="0"/>
                <a:cs typeface="Times New Roman" panose="02020603050405020304" pitchFamily="18" charset="0"/>
              </a:rPr>
              <a:t>年</a:t>
            </a:r>
            <a:r>
              <a:rPr lang="en-US" altLang="zh-CN" sz="2400" dirty="0">
                <a:latin typeface="Times New Roman" panose="02020603050405020304" pitchFamily="18" charset="0"/>
                <a:cs typeface="Times New Roman" panose="02020603050405020304" pitchFamily="18" charset="0"/>
              </a:rPr>
              <a:t>Lu</a:t>
            </a:r>
            <a:r>
              <a:rPr lang="zh-CN" altLang="en-US" sz="2400" dirty="0">
                <a:latin typeface="Times New Roman" panose="02020603050405020304" pitchFamily="18" charset="0"/>
                <a:cs typeface="Times New Roman" panose="02020603050405020304" pitchFamily="18" charset="0"/>
              </a:rPr>
              <a:t>等人在更现实的社交媒体场景下解决了假新闻检测问题。给定源短消息推文和相应的未使用文本评论的转推用户序列，预测源推文是否为假，并通过突出显示有关可疑转发器的证据及其所涉及的词语来产生解释。开发了一种基于图神经网络的型，即图感知</a:t>
            </a:r>
            <a:r>
              <a:rPr lang="en-US" altLang="zh-CN" sz="2400" dirty="0" err="1">
                <a:latin typeface="Times New Roman" panose="02020603050405020304" pitchFamily="18" charset="0"/>
                <a:cs typeface="Times New Roman" panose="02020603050405020304" pitchFamily="18" charset="0"/>
              </a:rPr>
              <a:t>CoAttention</a:t>
            </a:r>
            <a:r>
              <a:rPr lang="zh-CN" altLang="en-US" sz="2400" dirty="0">
                <a:latin typeface="Times New Roman" panose="02020603050405020304" pitchFamily="18" charset="0"/>
                <a:cs typeface="Times New Roman" panose="02020603050405020304" pitchFamily="18" charset="0"/>
              </a:rPr>
              <a:t>网络</a:t>
            </a:r>
            <a:r>
              <a:rPr lang="en-US" altLang="zh-CN" sz="2400" dirty="0">
                <a:latin typeface="Times New Roman" panose="02020603050405020304" pitchFamily="18" charset="0"/>
                <a:cs typeface="Times New Roman" panose="02020603050405020304" pitchFamily="18" charset="0"/>
              </a:rPr>
              <a:t>(GCAN)</a:t>
            </a:r>
            <a:r>
              <a:rPr lang="zh-CN" altLang="en-US" sz="2400" dirty="0">
                <a:latin typeface="Times New Roman" panose="02020603050405020304" pitchFamily="18" charset="0"/>
                <a:cs typeface="Times New Roman" panose="02020603050405020304" pitchFamily="18" charset="0"/>
              </a:rPr>
              <a:t>来实现该目标。在真实推文数据集上进行的大量实验表明，</a:t>
            </a:r>
            <a:r>
              <a:rPr lang="en-US" altLang="zh-CN" sz="2400" dirty="0">
                <a:latin typeface="Times New Roman" panose="02020603050405020304" pitchFamily="18" charset="0"/>
                <a:cs typeface="Times New Roman" panose="02020603050405020304" pitchFamily="18" charset="0"/>
              </a:rPr>
              <a:t>GCAN</a:t>
            </a:r>
            <a:r>
              <a:rPr lang="zh-CN" altLang="en-US" sz="2400" dirty="0">
                <a:latin typeface="Times New Roman" panose="02020603050405020304" pitchFamily="18" charset="0"/>
                <a:cs typeface="Times New Roman" panose="02020603050405020304" pitchFamily="18" charset="0"/>
              </a:rPr>
              <a:t>的准确率平均可比现有技术高出</a:t>
            </a:r>
            <a:r>
              <a:rPr lang="en-US" altLang="zh-CN" sz="2400" dirty="0">
                <a:latin typeface="Times New Roman" panose="02020603050405020304" pitchFamily="18" charset="0"/>
                <a:cs typeface="Times New Roman" panose="02020603050405020304" pitchFamily="18" charset="0"/>
              </a:rPr>
              <a:t>16</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spcBef>
                <a:spcPts val="1200"/>
              </a:spcBef>
              <a:buNone/>
            </a:pPr>
            <a:r>
              <a:rPr lang="en-US" altLang="zh-CN" sz="2400" dirty="0">
                <a:latin typeface="Times New Roman" panose="02020603050405020304" pitchFamily="18" charset="0"/>
                <a:cs typeface="Times New Roman" panose="02020603050405020304" pitchFamily="18" charset="0"/>
              </a:rPr>
              <a:t>5. </a:t>
            </a:r>
            <a:r>
              <a:rPr lang="zh-CN" altLang="en-US" sz="2400" dirty="0">
                <a:latin typeface="Times New Roman" panose="02020603050405020304" pitchFamily="18" charset="0"/>
                <a:cs typeface="Times New Roman" panose="02020603050405020304" pitchFamily="18" charset="0"/>
              </a:rPr>
              <a:t>这篇论文提出了一个基于强化学习的弱监督虚假新闻检测算法</a:t>
            </a:r>
            <a:r>
              <a:rPr lang="en-US" altLang="zh-CN" sz="2400" dirty="0" err="1">
                <a:latin typeface="Times New Roman" panose="02020603050405020304" pitchFamily="18" charset="0"/>
                <a:cs typeface="Times New Roman" panose="02020603050405020304" pitchFamily="18" charset="0"/>
              </a:rPr>
              <a:t>WeFEND</a:t>
            </a:r>
            <a:r>
              <a:rPr lang="zh-CN" altLang="en-US" sz="2400" dirty="0">
                <a:latin typeface="Times New Roman" panose="02020603050405020304" pitchFamily="18" charset="0"/>
                <a:cs typeface="Times New Roman" panose="02020603050405020304" pitchFamily="18" charset="0"/>
              </a:rPr>
              <a:t>，该框架利用用户报告作为弱监督数据，从而扩大了训练数据的规模。</a:t>
            </a:r>
            <a:r>
              <a:rPr lang="en-US" altLang="zh-CN" sz="2400" dirty="0" err="1">
                <a:latin typeface="Times New Roman" panose="02020603050405020304" pitchFamily="18" charset="0"/>
                <a:cs typeface="Times New Roman" panose="02020603050405020304" pitchFamily="18" charset="0"/>
              </a:rPr>
              <a:t>WeFEND</a:t>
            </a:r>
            <a:r>
              <a:rPr lang="zh-CN" altLang="en-US" sz="2400" dirty="0">
                <a:latin typeface="Times New Roman" panose="02020603050405020304" pitchFamily="18" charset="0"/>
                <a:cs typeface="Times New Roman" panose="02020603050405020304" pitchFamily="18" charset="0"/>
              </a:rPr>
              <a:t>主要由标注模块，强化选择模块和虚假新闻检测模块构成。文章在微信官方账户发布的大量新闻文章和相关的用户报告上测试了其提出的</a:t>
            </a:r>
            <a:r>
              <a:rPr lang="en-US" altLang="zh-CN" sz="2400" dirty="0" err="1">
                <a:latin typeface="Times New Roman" panose="02020603050405020304" pitchFamily="18" charset="0"/>
                <a:cs typeface="Times New Roman" panose="02020603050405020304" pitchFamily="18" charset="0"/>
              </a:rPr>
              <a:t>WeFEND</a:t>
            </a:r>
            <a:r>
              <a:rPr lang="zh-CN" altLang="en-US" sz="2400" dirty="0">
                <a:latin typeface="Times New Roman" panose="02020603050405020304" pitchFamily="18" charset="0"/>
                <a:cs typeface="Times New Roman" panose="02020603050405020304" pitchFamily="18" charset="0"/>
              </a:rPr>
              <a:t>，实验结果与最新的方法相比，</a:t>
            </a:r>
            <a:r>
              <a:rPr lang="en-US" altLang="zh-CN" sz="2400" dirty="0" err="1">
                <a:latin typeface="Times New Roman" panose="02020603050405020304" pitchFamily="18" charset="0"/>
                <a:cs typeface="Times New Roman" panose="02020603050405020304" pitchFamily="18" charset="0"/>
              </a:rPr>
              <a:t>WeFEND</a:t>
            </a:r>
            <a:r>
              <a:rPr lang="zh-CN" altLang="en-US" sz="2400" dirty="0">
                <a:latin typeface="Times New Roman" panose="02020603050405020304" pitchFamily="18" charset="0"/>
                <a:cs typeface="Times New Roman" panose="02020603050405020304" pitchFamily="18" charset="0"/>
              </a:rPr>
              <a:t>模型具有最佳的性能表现。</a:t>
            </a:r>
            <a:endParaRPr lang="en-US" altLang="zh-CN" sz="2400" dirty="0">
              <a:latin typeface="Times New Roman" panose="02020603050405020304" pitchFamily="18" charset="0"/>
              <a:cs typeface="Times New Roman" panose="02020603050405020304" pitchFamily="18" charset="0"/>
            </a:endParaRPr>
          </a:p>
          <a:p>
            <a:pPr marL="0" indent="0">
              <a:spcBef>
                <a:spcPts val="1200"/>
              </a:spcBef>
              <a:buNone/>
            </a:pP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1061" y="238540"/>
            <a:ext cx="4678017" cy="755373"/>
          </a:xfrm>
        </p:spPr>
        <p:txBody>
          <a:bodyPr/>
          <a:lstStyle/>
          <a:p>
            <a:pPr algn="l"/>
            <a:r>
              <a:rPr lang="zh-CN" altLang="en-US" sz="3600" dirty="0"/>
              <a:t>参考文献</a:t>
            </a:r>
            <a:r>
              <a:rPr lang="en-US" altLang="zh-CN" sz="3600" dirty="0"/>
              <a:t>:</a:t>
            </a:r>
            <a:endParaRPr lang="zh-CN" altLang="en-US" sz="3600" dirty="0"/>
          </a:p>
        </p:txBody>
      </p:sp>
      <p:sp>
        <p:nvSpPr>
          <p:cNvPr id="3" name="内容占位符 2"/>
          <p:cNvSpPr>
            <a:spLocks noGrp="1"/>
          </p:cNvSpPr>
          <p:nvPr>
            <p:ph idx="1"/>
          </p:nvPr>
        </p:nvSpPr>
        <p:spPr>
          <a:xfrm>
            <a:off x="609600" y="993913"/>
            <a:ext cx="10972800" cy="4840703"/>
          </a:xfrm>
        </p:spPr>
        <p:txBody>
          <a:bodyPr/>
          <a:lstStyle/>
          <a:p>
            <a:pPr marL="0" indent="0">
              <a:spcBef>
                <a:spcPts val="1800"/>
              </a:spcBef>
              <a:buNone/>
            </a:pPr>
            <a:r>
              <a:rPr lang="en-US" altLang="zh-CN" sz="2400" dirty="0">
                <a:latin typeface="Times New Roman" panose="02020603050405020304" pitchFamily="18" charset="0"/>
                <a:cs typeface="Times New Roman" panose="02020603050405020304" pitchFamily="18" charset="0"/>
              </a:rPr>
              <a:t>[1]Li, </a:t>
            </a:r>
            <a:r>
              <a:rPr lang="en-US" altLang="zh-CN" sz="2400" dirty="0" err="1">
                <a:latin typeface="Times New Roman" panose="02020603050405020304" pitchFamily="18" charset="0"/>
                <a:cs typeface="Times New Roman" panose="02020603050405020304" pitchFamily="18" charset="0"/>
              </a:rPr>
              <a:t>Quanzhi</a:t>
            </a:r>
            <a:r>
              <a:rPr lang="en-US" altLang="zh-CN" sz="2400" dirty="0">
                <a:latin typeface="Times New Roman" panose="02020603050405020304" pitchFamily="18" charset="0"/>
                <a:cs typeface="Times New Roman" panose="02020603050405020304" pitchFamily="18" charset="0"/>
              </a:rPr>
              <a:t> &amp; Zhang, </a:t>
            </a:r>
            <a:r>
              <a:rPr lang="en-US" altLang="zh-CN" sz="2400" dirty="0" err="1">
                <a:latin typeface="Times New Roman" panose="02020603050405020304" pitchFamily="18" charset="0"/>
                <a:cs typeface="Times New Roman" panose="02020603050405020304" pitchFamily="18" charset="0"/>
              </a:rPr>
              <a:t>Qiong</a:t>
            </a:r>
            <a:r>
              <a:rPr lang="en-US" altLang="zh-CN" sz="2400" dirty="0">
                <a:latin typeface="Times New Roman" panose="02020603050405020304" pitchFamily="18" charset="0"/>
                <a:cs typeface="Times New Roman" panose="02020603050405020304" pitchFamily="18" charset="0"/>
              </a:rPr>
              <a:t> &amp; Si, Luo. (2019). Rumor Detection by Exploiting User Credibility Information, Attention and Multi-task Learning. 1173-1179. </a:t>
            </a:r>
            <a:endParaRPr lang="en-US" altLang="zh-CN" sz="2400" dirty="0">
              <a:latin typeface="Times New Roman" panose="02020603050405020304" pitchFamily="18" charset="0"/>
              <a:cs typeface="Times New Roman" panose="02020603050405020304" pitchFamily="18" charset="0"/>
            </a:endParaRPr>
          </a:p>
          <a:p>
            <a:pPr marL="0" indent="0">
              <a:spcBef>
                <a:spcPts val="1800"/>
              </a:spcBef>
              <a:buNone/>
            </a:pP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Ma, Jing &amp; Gao, Wei &amp; Wong, </a:t>
            </a:r>
            <a:r>
              <a:rPr lang="en-US" altLang="zh-CN" sz="2400" dirty="0" err="1">
                <a:latin typeface="Times New Roman" panose="02020603050405020304" pitchFamily="18" charset="0"/>
                <a:cs typeface="Times New Roman" panose="02020603050405020304" pitchFamily="18" charset="0"/>
              </a:rPr>
              <a:t>Kam</a:t>
            </a:r>
            <a:r>
              <a:rPr lang="en-US" altLang="zh-CN" sz="2400" dirty="0">
                <a:latin typeface="Times New Roman" panose="02020603050405020304" pitchFamily="18" charset="0"/>
                <a:cs typeface="Times New Roman" panose="02020603050405020304" pitchFamily="18" charset="0"/>
              </a:rPr>
              <a:t>-Fai. (2017). Detect Rumors in Microblog Posts Using Propagation Structure via Kernel Learning. 10.18653/v1/P17-1066. </a:t>
            </a:r>
            <a:endParaRPr lang="en-US" altLang="zh-CN" sz="2400" dirty="0">
              <a:latin typeface="Times New Roman" panose="02020603050405020304" pitchFamily="18" charset="0"/>
              <a:cs typeface="Times New Roman" panose="02020603050405020304" pitchFamily="18" charset="0"/>
            </a:endParaRPr>
          </a:p>
          <a:p>
            <a:pPr marL="0" indent="0">
              <a:spcBef>
                <a:spcPts val="1800"/>
              </a:spcBef>
              <a:buNone/>
            </a:pP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Wong </a:t>
            </a:r>
            <a:r>
              <a:rPr lang="en-US" altLang="zh-CN" sz="2400" dirty="0" err="1">
                <a:latin typeface="Times New Roman" panose="02020603050405020304" pitchFamily="18" charset="0"/>
                <a:cs typeface="Times New Roman" panose="02020603050405020304" pitchFamily="18" charset="0"/>
              </a:rPr>
              <a:t>Kam</a:t>
            </a:r>
            <a:r>
              <a:rPr lang="en-US" altLang="zh-CN" sz="2400" dirty="0">
                <a:latin typeface="Times New Roman" panose="02020603050405020304" pitchFamily="18" charset="0"/>
                <a:cs typeface="Times New Roman" panose="02020603050405020304" pitchFamily="18" charset="0"/>
              </a:rPr>
              <a:t>-Fai, Gao Wei and Ma Jing .(2018).Rumor Detection on Twitter with Tree-structured Recursive Neural Networks. 1980-1989.</a:t>
            </a:r>
            <a:endParaRPr lang="en-US" altLang="zh-CN" sz="2400" dirty="0">
              <a:latin typeface="Times New Roman" panose="02020603050405020304" pitchFamily="18" charset="0"/>
              <a:cs typeface="Times New Roman" panose="02020603050405020304" pitchFamily="18" charset="0"/>
            </a:endParaRPr>
          </a:p>
          <a:p>
            <a:pPr marL="0" indent="0">
              <a:spcBef>
                <a:spcPts val="1800"/>
              </a:spcBef>
              <a:buNone/>
            </a:pPr>
            <a:r>
              <a:rPr lang="en-US" altLang="zh-CN" sz="2400" dirty="0">
                <a:latin typeface="Times New Roman" panose="02020603050405020304" pitchFamily="18" charset="0"/>
                <a:cs typeface="Times New Roman" panose="02020603050405020304" pitchFamily="18" charset="0"/>
              </a:rPr>
              <a:t>[4] Lu, Yi </a:t>
            </a:r>
            <a:r>
              <a:rPr lang="en-US" altLang="zh-CN" sz="2400" dirty="0" err="1">
                <a:latin typeface="Times New Roman" panose="02020603050405020304" pitchFamily="18" charset="0"/>
                <a:cs typeface="Times New Roman" panose="02020603050405020304" pitchFamily="18" charset="0"/>
              </a:rPr>
              <a:t>Ju</a:t>
            </a:r>
            <a:r>
              <a:rPr lang="en-US" altLang="zh-CN" sz="2400" dirty="0">
                <a:latin typeface="Times New Roman" panose="02020603050405020304" pitchFamily="18" charset="0"/>
                <a:cs typeface="Times New Roman" panose="02020603050405020304" pitchFamily="18" charset="0"/>
              </a:rPr>
              <a:t> , and C. T. Li . (2020).GCAN: Graph-aware Co-Attention Networks for Explainable Fake News Detection on Social Media.</a:t>
            </a:r>
            <a:endParaRPr lang="en-US" altLang="zh-CN" sz="2400" dirty="0">
              <a:latin typeface="Times New Roman" panose="02020603050405020304" pitchFamily="18" charset="0"/>
              <a:cs typeface="Times New Roman" panose="02020603050405020304" pitchFamily="18" charset="0"/>
            </a:endParaRPr>
          </a:p>
          <a:p>
            <a:pPr marL="0" indent="0">
              <a:spcBef>
                <a:spcPts val="1800"/>
              </a:spcBef>
              <a:buNone/>
            </a:pPr>
            <a:r>
              <a:rPr lang="en-US" altLang="zh-CN" sz="2400" dirty="0">
                <a:latin typeface="Times New Roman" panose="02020603050405020304" pitchFamily="18" charset="0"/>
                <a:cs typeface="Times New Roman" panose="02020603050405020304" pitchFamily="18" charset="0"/>
              </a:rPr>
              <a:t>[5]Wang, </a:t>
            </a:r>
            <a:r>
              <a:rPr lang="en-US" altLang="zh-CN" sz="2400" dirty="0" err="1">
                <a:latin typeface="Times New Roman" panose="02020603050405020304" pitchFamily="18" charset="0"/>
                <a:cs typeface="Times New Roman" panose="02020603050405020304" pitchFamily="18" charset="0"/>
              </a:rPr>
              <a:t>Yaqing</a:t>
            </a:r>
            <a:r>
              <a:rPr lang="en-US" altLang="zh-CN" sz="2400" dirty="0">
                <a:latin typeface="Times New Roman" panose="02020603050405020304" pitchFamily="18" charset="0"/>
                <a:cs typeface="Times New Roman" panose="02020603050405020304" pitchFamily="18" charset="0"/>
              </a:rPr>
              <a:t> &amp; Yang, </a:t>
            </a:r>
            <a:r>
              <a:rPr lang="en-US" altLang="zh-CN" sz="2400" dirty="0" err="1">
                <a:latin typeface="Times New Roman" panose="02020603050405020304" pitchFamily="18" charset="0"/>
                <a:cs typeface="Times New Roman" panose="02020603050405020304" pitchFamily="18" charset="0"/>
              </a:rPr>
              <a:t>Weifeng</a:t>
            </a:r>
            <a:r>
              <a:rPr lang="en-US" altLang="zh-CN" sz="2400" dirty="0">
                <a:latin typeface="Times New Roman" panose="02020603050405020304" pitchFamily="18" charset="0"/>
                <a:cs typeface="Times New Roman" panose="02020603050405020304" pitchFamily="18" charset="0"/>
              </a:rPr>
              <a:t> &amp; Ma, </a:t>
            </a:r>
            <a:r>
              <a:rPr lang="en-US" altLang="zh-CN" sz="2400" dirty="0" err="1">
                <a:latin typeface="Times New Roman" panose="02020603050405020304" pitchFamily="18" charset="0"/>
                <a:cs typeface="Times New Roman" panose="02020603050405020304" pitchFamily="18" charset="0"/>
              </a:rPr>
              <a:t>Fenglong</a:t>
            </a:r>
            <a:r>
              <a:rPr lang="en-US" altLang="zh-CN" sz="2400" dirty="0">
                <a:latin typeface="Times New Roman" panose="02020603050405020304" pitchFamily="18" charset="0"/>
                <a:cs typeface="Times New Roman" panose="02020603050405020304" pitchFamily="18" charset="0"/>
              </a:rPr>
              <a:t> &amp; Xu, </a:t>
            </a:r>
            <a:r>
              <a:rPr lang="en-US" altLang="zh-CN" sz="2400" dirty="0" err="1">
                <a:latin typeface="Times New Roman" panose="02020603050405020304" pitchFamily="18" charset="0"/>
                <a:cs typeface="Times New Roman" panose="02020603050405020304" pitchFamily="18" charset="0"/>
              </a:rPr>
              <a:t>Jin</a:t>
            </a:r>
            <a:r>
              <a:rPr lang="en-US" altLang="zh-CN" sz="2400" dirty="0">
                <a:latin typeface="Times New Roman" panose="02020603050405020304" pitchFamily="18" charset="0"/>
                <a:cs typeface="Times New Roman" panose="02020603050405020304" pitchFamily="18" charset="0"/>
              </a:rPr>
              <a:t> &amp; </a:t>
            </a:r>
            <a:r>
              <a:rPr lang="en-US" altLang="zh-CN" sz="2400" dirty="0" err="1">
                <a:latin typeface="Times New Roman" panose="02020603050405020304" pitchFamily="18" charset="0"/>
                <a:cs typeface="Times New Roman" panose="02020603050405020304" pitchFamily="18" charset="0"/>
              </a:rPr>
              <a:t>Zhong</a:t>
            </a:r>
            <a:r>
              <a:rPr lang="en-US" altLang="zh-CN" sz="2400" dirty="0">
                <a:latin typeface="Times New Roman" panose="02020603050405020304" pitchFamily="18" charset="0"/>
                <a:cs typeface="Times New Roman" panose="02020603050405020304" pitchFamily="18" charset="0"/>
              </a:rPr>
              <a:t>, Bin &amp; Deng, </a:t>
            </a:r>
            <a:r>
              <a:rPr lang="en-US" altLang="zh-CN" sz="2400" dirty="0" err="1">
                <a:latin typeface="Times New Roman" panose="02020603050405020304" pitchFamily="18" charset="0"/>
                <a:cs typeface="Times New Roman" panose="02020603050405020304" pitchFamily="18" charset="0"/>
              </a:rPr>
              <a:t>Qiang</a:t>
            </a:r>
            <a:r>
              <a:rPr lang="en-US" altLang="zh-CN" sz="2400" dirty="0">
                <a:latin typeface="Times New Roman" panose="02020603050405020304" pitchFamily="18" charset="0"/>
                <a:cs typeface="Times New Roman" panose="02020603050405020304" pitchFamily="18" charset="0"/>
              </a:rPr>
              <a:t> &amp; Gao, Jing. (2019). Weak Supervision for Fake News Detection via Reinforcement Learning.</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6262"/>
            <a:ext cx="3843130" cy="927652"/>
          </a:xfrm>
        </p:spPr>
        <p:txBody>
          <a:bodyPr/>
          <a:lstStyle/>
          <a:p>
            <a:r>
              <a:rPr lang="zh-CN" altLang="en-US" sz="3600" dirty="0"/>
              <a:t>部分数据集</a:t>
            </a:r>
            <a:endParaRPr lang="zh-CN" altLang="en-US" sz="3600" dirty="0"/>
          </a:p>
        </p:txBody>
      </p:sp>
      <p:sp>
        <p:nvSpPr>
          <p:cNvPr id="3" name="内容占位符 2"/>
          <p:cNvSpPr>
            <a:spLocks noGrp="1"/>
          </p:cNvSpPr>
          <p:nvPr>
            <p:ph idx="1"/>
          </p:nvPr>
        </p:nvSpPr>
        <p:spPr>
          <a:xfrm>
            <a:off x="649356" y="808382"/>
            <a:ext cx="10972800" cy="5618921"/>
          </a:xfrm>
        </p:spPr>
        <p:txBody>
          <a:bodyPr/>
          <a:lstStyle/>
          <a:p>
            <a:pPr marL="0" indent="0">
              <a:lnSpc>
                <a:spcPct val="150000"/>
              </a:lnSpc>
              <a:spcBef>
                <a:spcPts val="0"/>
              </a:spcBef>
              <a:buNone/>
            </a:pPr>
            <a:r>
              <a:rPr lang="en-US" altLang="zh-CN" sz="2400" dirty="0">
                <a:latin typeface="Times New Roman" panose="02020603050405020304" pitchFamily="18" charset="0"/>
                <a:cs typeface="Times New Roman" panose="02020603050405020304" pitchFamily="18" charset="0"/>
              </a:rPr>
              <a:t>1.FakeNewsNet</a:t>
            </a:r>
            <a:r>
              <a:rPr lang="zh-CN" altLang="en-US" sz="2400" dirty="0">
                <a:latin typeface="Times New Roman" panose="02020603050405020304" pitchFamily="18" charset="0"/>
                <a:cs typeface="Times New Roman" panose="02020603050405020304" pitchFamily="18" charset="0"/>
              </a:rPr>
              <a:t>下载链接：</a:t>
            </a:r>
            <a:r>
              <a:rPr lang="en-US" altLang="zh-CN" sz="2400" dirty="0">
                <a:latin typeface="Times New Roman" panose="02020603050405020304" pitchFamily="18" charset="0"/>
                <a:cs typeface="Times New Roman" panose="02020603050405020304" pitchFamily="18" charset="0"/>
                <a:hlinkClick r:id="rId1"/>
              </a:rPr>
              <a:t>https://github.com/KaiDMML/FakeNewsNet</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说明：该数据集包含新闻内容和正确标注真假新闻标签的社会语境特征。</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2</a:t>
            </a:r>
            <a:r>
              <a:rPr lang="en-US" altLang="zh-CN" sz="2400" dirty="0"/>
              <a:t>.</a:t>
            </a:r>
            <a:r>
              <a:rPr lang="zh-CN" altLang="en-US" sz="2400" dirty="0"/>
              <a:t>微博谣言数据下载链接：</a:t>
            </a:r>
            <a:r>
              <a:rPr lang="en-US" altLang="zh-CN" sz="2400" dirty="0">
                <a:hlinkClick r:id="rId2"/>
              </a:rPr>
              <a:t>https://github.com/thunlp/Chinese_Rumor_Dataset</a:t>
            </a:r>
            <a:endParaRPr lang="en-US" altLang="zh-CN" sz="2400" dirty="0"/>
          </a:p>
          <a:p>
            <a:pPr marL="0" indent="0">
              <a:lnSpc>
                <a:spcPct val="150000"/>
              </a:lnSpc>
              <a:buNone/>
            </a:pPr>
            <a:r>
              <a:rPr lang="zh-CN" altLang="en-US" sz="2400" dirty="0"/>
              <a:t>说明：该数据为从新浪微博不实信息举报平台抓取的中文谣言数据。</a:t>
            </a:r>
            <a:endParaRPr lang="en-US" altLang="zh-CN" sz="2400" dirty="0"/>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3.Twitter and Weibo </a:t>
            </a:r>
            <a:r>
              <a:rPr lang="en-US" altLang="zh-CN" sz="2400" dirty="0" err="1">
                <a:latin typeface="Times New Roman" panose="02020603050405020304" pitchFamily="18" charset="0"/>
                <a:cs typeface="Times New Roman" panose="02020603050405020304" pitchFamily="18" charset="0"/>
              </a:rPr>
              <a:t>DataSet</a:t>
            </a:r>
            <a:r>
              <a:rPr lang="zh-CN" altLang="en-US" sz="2400" dirty="0">
                <a:latin typeface="Times New Roman" panose="02020603050405020304" pitchFamily="18" charset="0"/>
                <a:cs typeface="Times New Roman" panose="02020603050405020304" pitchFamily="18" charset="0"/>
              </a:rPr>
              <a:t>：</a:t>
            </a:r>
            <a:r>
              <a:rPr lang="en-US" altLang="zh-CN" sz="2400" dirty="0">
                <a:hlinkClick r:id="rId3"/>
              </a:rPr>
              <a:t>https://github.com/majingCUHK/Rumor_RvNN</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latin typeface="Times New Roman" panose="02020603050405020304" pitchFamily="18" charset="0"/>
                <a:cs typeface="Times New Roman" panose="02020603050405020304" pitchFamily="18" charset="0"/>
              </a:rPr>
              <a:t>说明：</a:t>
            </a:r>
            <a:r>
              <a:rPr lang="en-US" altLang="zh-CN" sz="2400" dirty="0">
                <a:latin typeface="Times New Roman" panose="02020603050405020304" pitchFamily="18" charset="0"/>
                <a:cs typeface="Times New Roman" panose="02020603050405020304" pitchFamily="18" charset="0"/>
              </a:rPr>
              <a:t>5000</a:t>
            </a:r>
            <a:r>
              <a:rPr lang="zh-CN" altLang="en-US" sz="2400" dirty="0">
                <a:latin typeface="Times New Roman" panose="02020603050405020304" pitchFamily="18" charset="0"/>
                <a:cs typeface="Times New Roman" panose="02020603050405020304" pitchFamily="18" charset="0"/>
              </a:rPr>
              <a:t>条言论带着</a:t>
            </a:r>
            <a:r>
              <a:rPr lang="en-US" altLang="zh-CN" sz="2400" dirty="0">
                <a:latin typeface="Times New Roman" panose="02020603050405020304" pitchFamily="18" charset="0"/>
                <a:cs typeface="Times New Roman" panose="02020603050405020304" pitchFamily="18" charset="0"/>
              </a:rPr>
              <a:t>500w</a:t>
            </a:r>
            <a:r>
              <a:rPr lang="zh-CN" altLang="en-US" sz="2400" dirty="0">
                <a:latin typeface="Times New Roman" panose="02020603050405020304" pitchFamily="18" charset="0"/>
                <a:cs typeface="Times New Roman" panose="02020603050405020304" pitchFamily="18" charset="0"/>
              </a:rPr>
              <a:t>的转发量</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谣言数据集链接：</a:t>
            </a:r>
            <a:r>
              <a:rPr lang="en-US" altLang="zh-CN" sz="2400" dirty="0">
                <a:latin typeface="Times New Roman" panose="02020603050405020304" pitchFamily="18" charset="0"/>
                <a:cs typeface="Times New Roman" panose="02020603050405020304" pitchFamily="18" charset="0"/>
                <a:hlinkClick r:id="rId4"/>
              </a:rPr>
              <a:t>http://mia.kaist.ac.kr/publications/rumor</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说明：数据集包含三个维度：时间，结构和语言</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图像识别与分析</a:t>
            </a:r>
            <a:endParaRPr lang="zh-CN" altLang="en-US" dirty="0"/>
          </a:p>
        </p:txBody>
      </p:sp>
      <p:sp>
        <p:nvSpPr>
          <p:cNvPr id="3" name="内容占位符 2"/>
          <p:cNvSpPr>
            <a:spLocks noGrp="1"/>
          </p:cNvSpPr>
          <p:nvPr>
            <p:ph idx="1"/>
          </p:nvPr>
        </p:nvSpPr>
        <p:spPr>
          <a:xfrm>
            <a:off x="609600" y="1600200"/>
            <a:ext cx="10537825" cy="4526280"/>
          </a:xfrm>
        </p:spPr>
        <p:txBody>
          <a:bodyPr/>
          <a:lstStyle/>
          <a:p>
            <a:pPr algn="ctr" latinLnBrk="0">
              <a:spcBef>
                <a:spcPts val="0"/>
              </a:spcBef>
              <a:buFont typeface="Wingdings" panose="05000000000000000000" charset="0"/>
              <a:buChar char="Ø"/>
            </a:pPr>
            <a:endParaRPr lang="en-US" altLang="zh-CN" sz="2800" dirty="0">
              <a:solidFill>
                <a:schemeClr val="accent4"/>
              </a:solidFill>
              <a:latin typeface="+mj-lt"/>
              <a:sym typeface="+mn-ea"/>
            </a:endParaRPr>
          </a:p>
          <a:p>
            <a:pPr algn="ctr" latinLnBrk="0">
              <a:spcBef>
                <a:spcPts val="0"/>
              </a:spcBef>
              <a:buFont typeface="Wingdings" panose="05000000000000000000" charset="0"/>
              <a:buChar char="Ø"/>
            </a:pPr>
            <a:r>
              <a:rPr lang="en-US" altLang="zh-CN" sz="2800" dirty="0">
                <a:solidFill>
                  <a:schemeClr val="accent4"/>
                </a:solidFill>
                <a:latin typeface="+mj-lt"/>
                <a:sym typeface="+mn-ea"/>
              </a:rPr>
              <a:t>  </a:t>
            </a:r>
            <a:r>
              <a:rPr lang="en-US" altLang="zh-CN"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sym typeface="+mn-ea"/>
              </a:rPr>
              <a:t>   </a:t>
            </a:r>
            <a:r>
              <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sym typeface="+mn-ea"/>
              </a:rPr>
              <a:t>图像识别引入</a:t>
            </a:r>
            <a:endPar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sym typeface="+mn-ea"/>
            </a:endParaRPr>
          </a:p>
          <a:p>
            <a:pPr algn="ctr" latinLnBrk="0">
              <a:spcBef>
                <a:spcPts val="0"/>
              </a:spcBef>
              <a:buFont typeface="Wingdings" panose="05000000000000000000" charset="0"/>
              <a:buChar char="p"/>
            </a:pPr>
            <a:endPar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sym typeface="+mn-ea"/>
            </a:endParaRPr>
          </a:p>
          <a:p>
            <a:pPr algn="ctr" latinLnBrk="0">
              <a:spcBef>
                <a:spcPts val="0"/>
              </a:spcBef>
              <a:buFont typeface="Wingdings" panose="05000000000000000000" charset="0"/>
              <a:buChar char="Ø"/>
            </a:pPr>
            <a:r>
              <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sym typeface="+mn-ea"/>
              </a:rPr>
              <a:t>     </a:t>
            </a:r>
            <a:r>
              <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rPr>
              <a:t>图像识别过程  </a:t>
            </a:r>
            <a:endPar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ndParaRPr>
          </a:p>
          <a:p>
            <a:pPr algn="ctr" latinLnBrk="0">
              <a:spcBef>
                <a:spcPts val="0"/>
              </a:spcBef>
              <a:buFont typeface="Wingdings" panose="05000000000000000000" charset="0"/>
              <a:buChar char="Ø"/>
            </a:pPr>
            <a:endPar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ndParaRPr>
          </a:p>
          <a:p>
            <a:pPr algn="ctr" latinLnBrk="0">
              <a:spcBef>
                <a:spcPts val="0"/>
              </a:spcBef>
              <a:buFont typeface="Wingdings" panose="05000000000000000000" charset="0"/>
              <a:buChar char="Ø"/>
            </a:pPr>
            <a:r>
              <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rPr>
              <a:t>     图像识别方法</a:t>
            </a:r>
            <a:endPar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ndParaRPr>
          </a:p>
          <a:p>
            <a:pPr algn="ctr" latinLnBrk="0">
              <a:spcBef>
                <a:spcPts val="0"/>
              </a:spcBef>
              <a:buFont typeface="Wingdings" panose="05000000000000000000" charset="0"/>
              <a:buChar char="Ø"/>
            </a:pPr>
            <a:endPar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ndParaRPr>
          </a:p>
          <a:p>
            <a:pPr algn="ctr" latinLnBrk="0">
              <a:spcBef>
                <a:spcPts val="0"/>
              </a:spcBef>
              <a:buFont typeface="Wingdings" panose="05000000000000000000" charset="0"/>
              <a:buChar char="Ø"/>
            </a:pPr>
            <a:r>
              <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rPr>
              <a:t>     图像识别应用</a:t>
            </a:r>
            <a:endParaRPr lang="zh-CN" altLang="en-US" sz="2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图像识别与分析</a:t>
            </a:r>
            <a:endParaRPr lang="zh-CN" altLang="en-US" dirty="0"/>
          </a:p>
        </p:txBody>
      </p:sp>
      <p:sp>
        <p:nvSpPr>
          <p:cNvPr id="3" name="内容占位符 2"/>
          <p:cNvSpPr>
            <a:spLocks noGrp="1"/>
          </p:cNvSpPr>
          <p:nvPr>
            <p:ph idx="1"/>
          </p:nvPr>
        </p:nvSpPr>
        <p:spPr/>
        <p:txBody>
          <a:bodyPr/>
          <a:lstStyle/>
          <a:p>
            <a:pPr marL="0" lvl="1" indent="-514350">
              <a:buFont typeface="+mj-lt"/>
              <a:buAutoNum type="arabicPeriod"/>
            </a:pPr>
            <a:r>
              <a:rPr lang="zh-CN" altLang="en-US" b="1">
                <a:sym typeface="+mn-ea"/>
              </a:rPr>
              <a:t>图像识别引入</a:t>
            </a:r>
            <a:r>
              <a:rPr lang="en-US" altLang="zh-CN" b="1">
                <a:sym typeface="+mn-ea"/>
              </a:rPr>
              <a:t> </a:t>
            </a:r>
            <a:endParaRPr lang="en-US" altLang="zh-CN" sz="2800"/>
          </a:p>
          <a:p>
            <a:pPr marL="0" indent="0">
              <a:buNone/>
            </a:pPr>
            <a:r>
              <a:rPr lang="en-US" altLang="zh-CN" sz="2800"/>
              <a:t>       </a:t>
            </a:r>
            <a:r>
              <a:rPr lang="zh-CN" altLang="en-US" sz="2400">
                <a:solidFill>
                  <a:srgbClr val="FF0000"/>
                </a:solidFill>
              </a:rPr>
              <a:t>图像识别</a:t>
            </a:r>
            <a:r>
              <a:rPr lang="zh-CN" altLang="en-US" sz="2400"/>
              <a:t>是人工智能的一个重要的领域。图像识别的发展经历了三个阶段：</a:t>
            </a:r>
            <a:r>
              <a:rPr lang="zh-CN" altLang="en-US" sz="2400">
                <a:solidFill>
                  <a:srgbClr val="FF0000"/>
                </a:solidFill>
              </a:rPr>
              <a:t>文字识别</a:t>
            </a:r>
            <a:r>
              <a:rPr lang="zh-CN" altLang="en-US" sz="2400"/>
              <a:t>、</a:t>
            </a:r>
            <a:r>
              <a:rPr lang="zh-CN" altLang="en-US" sz="2400">
                <a:solidFill>
                  <a:srgbClr val="FF0000"/>
                </a:solidFill>
              </a:rPr>
              <a:t>数字图像处理与识别</a:t>
            </a:r>
            <a:r>
              <a:rPr lang="zh-CN" altLang="en-US" sz="2400"/>
              <a:t>、</a:t>
            </a:r>
            <a:r>
              <a:rPr lang="zh-CN" altLang="en-US" sz="2400">
                <a:solidFill>
                  <a:srgbClr val="FF0000"/>
                </a:solidFill>
              </a:rPr>
              <a:t>物体识别</a:t>
            </a:r>
            <a:r>
              <a:rPr lang="zh-CN" altLang="en-US" sz="2400"/>
              <a:t>。图像识别，顾名思义，就是对图像做出各种处理、分析，最终识别我们所要研究的目标。</a:t>
            </a:r>
            <a:endParaRPr lang="zh-CN" altLang="en-US" sz="2400"/>
          </a:p>
          <a:p>
            <a:pPr marL="0" indent="0">
              <a:buNone/>
            </a:pPr>
            <a:r>
              <a:rPr lang="zh-CN" altLang="en-US" sz="2400"/>
              <a:t>      </a:t>
            </a:r>
            <a:endParaRPr lang="zh-CN" altLang="en-US" sz="2400"/>
          </a:p>
          <a:p>
            <a:pPr marL="0" indent="0">
              <a:buNone/>
            </a:pPr>
            <a:r>
              <a:rPr lang="zh-CN" altLang="en-US" sz="2400"/>
              <a:t>       今天所指的图像识别并不仅仅是用人类的肉眼，而是借助计算机技术进行识别。虽然人类的识别能力很强大，但是对于高速发展的的社会，人类自身识别能力已经满足不了我们的需求，于是就产生了基于计算机的图像识别技术。这就像生物细胞，完全靠肉眼观察细胞是不现实的，这样自然就产生了显微镜等用于精确观测的仪器。</a:t>
            </a:r>
            <a:endParaRPr lang="zh-CN" altLang="en-US"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图像识别与分析</a:t>
            </a:r>
            <a:endParaRPr lang="zh-CN" altLang="en-US" dirty="0"/>
          </a:p>
        </p:txBody>
      </p:sp>
      <p:sp>
        <p:nvSpPr>
          <p:cNvPr id="3" name="内容占位符 2"/>
          <p:cNvSpPr>
            <a:spLocks noGrp="1"/>
          </p:cNvSpPr>
          <p:nvPr>
            <p:ph idx="1"/>
          </p:nvPr>
        </p:nvSpPr>
        <p:spPr>
          <a:xfrm>
            <a:off x="354330" y="1600200"/>
            <a:ext cx="11228070" cy="4526280"/>
          </a:xfrm>
        </p:spPr>
        <p:txBody>
          <a:bodyPr/>
          <a:lstStyle/>
          <a:p>
            <a:pPr marL="0" lvl="1" indent="0">
              <a:buFont typeface="+mj-lt"/>
              <a:buNone/>
            </a:pPr>
            <a:r>
              <a:rPr lang="en-US" altLang="zh-CN" b="1">
                <a:sym typeface="+mn-ea"/>
              </a:rPr>
              <a:t>1.1  </a:t>
            </a:r>
            <a:r>
              <a:rPr lang="zh-CN" altLang="en-US" b="1">
                <a:sym typeface="+mn-ea"/>
              </a:rPr>
              <a:t>图像识别原理</a:t>
            </a:r>
            <a:endParaRPr lang="zh-CN" altLang="en-US" sz="1800"/>
          </a:p>
          <a:p>
            <a:pPr marL="0" lvl="1" indent="0">
              <a:buFont typeface="+mj-lt"/>
              <a:buNone/>
            </a:pPr>
            <a:r>
              <a:rPr lang="zh-CN" altLang="en-US" sz="1800"/>
              <a:t>      </a:t>
            </a:r>
            <a:r>
              <a:rPr lang="zh-CN" altLang="en-US" sz="2000"/>
              <a:t>  图像识别背后的技术的原理并不是很难，只是要处理的信息比较繁琐。计算机的任何处理技术都不是凭空产生的，它都是学者们从生活实践中得到启发而利用程序将其模拟实现的。计算机的图像识别技术在原理上并没有本质的区别，只是</a:t>
            </a:r>
            <a:r>
              <a:rPr lang="zh-CN" altLang="en-US" sz="2000">
                <a:solidFill>
                  <a:srgbClr val="FF0000"/>
                </a:solidFill>
              </a:rPr>
              <a:t>机器缺少人类在感觉与视觉差上的影响</a:t>
            </a:r>
            <a:r>
              <a:rPr lang="zh-CN" altLang="en-US" sz="2000"/>
              <a:t>罢了。</a:t>
            </a:r>
            <a:endParaRPr lang="zh-CN" altLang="en-US" sz="2000"/>
          </a:p>
          <a:p>
            <a:pPr marL="0" lvl="1" indent="0">
              <a:buFont typeface="+mj-lt"/>
              <a:buNone/>
            </a:pPr>
            <a:r>
              <a:rPr lang="zh-CN" altLang="en-US" sz="2000"/>
              <a:t>       我们</a:t>
            </a:r>
            <a:r>
              <a:rPr lang="zh-CN" altLang="en-US" sz="2000">
                <a:solidFill>
                  <a:srgbClr val="FF0000"/>
                </a:solidFill>
              </a:rPr>
              <a:t>人类自身的图像识别</a:t>
            </a:r>
            <a:r>
              <a:rPr lang="zh-CN" altLang="en-US" sz="2000"/>
              <a:t>也不单单是凭借从整个图像存储在脑海中的记忆来识别的，我们识别图像都是</a:t>
            </a:r>
            <a:r>
              <a:rPr lang="zh-CN" altLang="en-US" sz="2000">
                <a:solidFill>
                  <a:srgbClr val="FF0000"/>
                </a:solidFill>
              </a:rPr>
              <a:t>依靠图像所拥有的本身特征</a:t>
            </a:r>
            <a:r>
              <a:rPr lang="zh-CN" altLang="en-US" sz="2000"/>
              <a:t>而将这些图像分了类，然后通过各个类别所拥有的特征将图像识别出来的，只是很多的时候我们没有意识到这一点。当看到一张图片时，我们的大脑其实在“看到”与“感应到”的中间经历了一个迅速识别的过程，这个识别的过程和搜索有些类似。在这个过程中,我们的大脑会根据存储记忆中已经分好的类别进行识别,查看是否有与该图像具有相同或类似特征的存储记忆,从而识别出是否见过该图像。</a:t>
            </a:r>
            <a:endParaRPr lang="zh-CN" altLang="en-US" sz="2000"/>
          </a:p>
          <a:p>
            <a:pPr marL="0" lvl="1" indent="0">
              <a:buFont typeface="+mj-lt"/>
              <a:buNone/>
            </a:pPr>
            <a:r>
              <a:rPr lang="zh-CN" altLang="en-US" sz="2000"/>
              <a:t>       </a:t>
            </a:r>
            <a:r>
              <a:rPr lang="zh-CN" altLang="en-US" sz="2000">
                <a:solidFill>
                  <a:srgbClr val="FF0000"/>
                </a:solidFill>
              </a:rPr>
              <a:t>机器的图像识别</a:t>
            </a:r>
            <a:r>
              <a:rPr lang="zh-CN" altLang="en-US" sz="2000"/>
              <a:t>也是和我们人类相似,通过分类并提取重要特征而排除多余的信息来识别图像。利用计算机所提取的这些特征会有非常明显的优势，因此这在很大程度上影响了机器的识别速率。</a:t>
            </a:r>
            <a:endParaRPr lang="zh-CN" altLang="en-US" sz="2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图像识别与分析</a:t>
            </a:r>
            <a:endParaRPr lang="zh-CN" altLang="en-US" dirty="0"/>
          </a:p>
        </p:txBody>
      </p:sp>
      <p:sp>
        <p:nvSpPr>
          <p:cNvPr id="3" name="内容占位符 2"/>
          <p:cNvSpPr>
            <a:spLocks noGrp="1"/>
          </p:cNvSpPr>
          <p:nvPr>
            <p:ph idx="1"/>
          </p:nvPr>
        </p:nvSpPr>
        <p:spPr/>
        <p:txBody>
          <a:bodyPr/>
          <a:lstStyle/>
          <a:p>
            <a:pPr marL="0" lvl="1" indent="0">
              <a:buFont typeface="+mj-lt"/>
              <a:buNone/>
            </a:pPr>
            <a:r>
              <a:rPr lang="en-US" altLang="zh-CN" b="1">
                <a:sym typeface="+mn-ea"/>
              </a:rPr>
              <a:t>1.2  </a:t>
            </a:r>
            <a:r>
              <a:rPr lang="zh-CN" altLang="en-US" b="1">
                <a:sym typeface="+mn-ea"/>
              </a:rPr>
              <a:t>模式识别</a:t>
            </a:r>
            <a:endParaRPr lang="zh-CN" altLang="en-US" b="1">
              <a:sym typeface="+mn-ea"/>
            </a:endParaRPr>
          </a:p>
          <a:p>
            <a:pPr marL="0" lvl="1" indent="0">
              <a:buFont typeface="+mj-lt"/>
              <a:buNone/>
            </a:pPr>
            <a:r>
              <a:rPr lang="zh-CN" altLang="en-US" sz="2000" b="1">
                <a:sym typeface="+mn-ea"/>
              </a:rPr>
              <a:t>    </a:t>
            </a:r>
            <a:r>
              <a:rPr lang="zh-CN" altLang="en-US" sz="2000">
                <a:cs typeface="+mn-ea"/>
                <a:sym typeface="+mn-ea"/>
              </a:rPr>
              <a:t>    </a:t>
            </a:r>
            <a:r>
              <a:rPr lang="zh-CN" altLang="en-US" sz="2400">
                <a:solidFill>
                  <a:srgbClr val="FF0000"/>
                </a:solidFill>
                <a:cs typeface="+mn-ea"/>
                <a:sym typeface="+mn-ea"/>
              </a:rPr>
              <a:t>模式识别</a:t>
            </a:r>
            <a:r>
              <a:rPr lang="zh-CN" altLang="en-US" sz="2400">
                <a:cs typeface="+mn-ea"/>
                <a:sym typeface="+mn-ea"/>
              </a:rPr>
              <a:t>是人工智能和新科学的重要组成部分。所谓模式识别的问题就是用计算的方法根据样本的特征将样本划分到一定的类别中去。</a:t>
            </a:r>
            <a:endParaRPr lang="zh-CN" altLang="en-US" sz="2400">
              <a:cs typeface="+mn-ea"/>
              <a:sym typeface="+mn-ea"/>
            </a:endParaRPr>
          </a:p>
          <a:p>
            <a:pPr marL="0" lvl="1" indent="0">
              <a:buFont typeface="+mj-lt"/>
              <a:buNone/>
            </a:pPr>
            <a:r>
              <a:rPr lang="zh-CN" altLang="en-US" sz="2400">
                <a:cs typeface="+mn-ea"/>
                <a:sym typeface="+mn-ea"/>
              </a:rPr>
              <a:t>       </a:t>
            </a:r>
            <a:r>
              <a:rPr lang="zh-CN" altLang="en-US" sz="2400">
                <a:cs typeface="+mn-ea"/>
              </a:rPr>
              <a:t>计算机的图像识别技术就是模拟人类的图像识别过程。在图像识别的过程中进行模式识别是必不可少的。模式识别原本是人类的一项基本智能，但随着计算机的发展和人工智能的兴起，人类本身的模式识别已经满足不了生活的需要，于是人类就希望用计算机来代替或扩展人类的部分脑力劳动。这样计算机的模式识别就产生了。简单地说，</a:t>
            </a:r>
            <a:r>
              <a:rPr lang="zh-CN" altLang="en-US" sz="2400">
                <a:solidFill>
                  <a:srgbClr val="FF0000"/>
                </a:solidFill>
                <a:cs typeface="+mn-ea"/>
              </a:rPr>
              <a:t>模式识别就是对数据进行分类</a:t>
            </a:r>
            <a:r>
              <a:rPr lang="zh-CN" altLang="en-US" sz="2400">
                <a:cs typeface="+mn-ea"/>
              </a:rPr>
              <a:t>，它是一门与数学紧密结合的科学，其中所用的思想大部分是</a:t>
            </a:r>
            <a:r>
              <a:rPr lang="zh-CN" altLang="en-US" sz="2400">
                <a:solidFill>
                  <a:srgbClr val="FF0000"/>
                </a:solidFill>
                <a:cs typeface="+mn-ea"/>
              </a:rPr>
              <a:t>概率与统计</a:t>
            </a:r>
            <a:r>
              <a:rPr lang="zh-CN" altLang="en-US" sz="2400">
                <a:cs typeface="+mn-ea"/>
              </a:rPr>
              <a:t>。</a:t>
            </a:r>
            <a:endParaRPr lang="zh-CN" altLang="en-US" sz="2400">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i="0" dirty="0">
                <a:effectLst/>
                <a:latin typeface="Helvetica Neue"/>
              </a:rPr>
              <a:t>题目</a:t>
            </a:r>
            <a:r>
              <a:rPr lang="en-US" altLang="zh-CN" i="0" dirty="0">
                <a:effectLst/>
                <a:latin typeface="Helvetica Neue"/>
              </a:rPr>
              <a:t>3 </a:t>
            </a:r>
            <a:r>
              <a:rPr lang="zh-CN" altLang="en-US" i="0" dirty="0">
                <a:effectLst/>
                <a:latin typeface="Helvetica Neue"/>
              </a:rPr>
              <a:t>基于机器学习的关键词提取</a:t>
            </a:r>
            <a:endParaRPr lang="zh-CN" altLang="en-US" dirty="0"/>
          </a:p>
        </p:txBody>
      </p:sp>
      <p:sp>
        <p:nvSpPr>
          <p:cNvPr id="3" name="内容占位符 2"/>
          <p:cNvSpPr>
            <a:spLocks noGrp="1"/>
          </p:cNvSpPr>
          <p:nvPr>
            <p:ph idx="1"/>
          </p:nvPr>
        </p:nvSpPr>
        <p:spPr/>
        <p:txBody>
          <a:bodyPr/>
          <a:lstStyle/>
          <a:p>
            <a:r>
              <a:rPr lang="zh-CN" altLang="en-US" b="0" i="0" dirty="0">
                <a:solidFill>
                  <a:srgbClr val="000000"/>
                </a:solidFill>
                <a:effectLst/>
                <a:latin typeface="Helvetica Neue"/>
              </a:rPr>
              <a:t>利用</a:t>
            </a:r>
            <a:r>
              <a:rPr lang="en-US" altLang="zh-CN" b="0" i="0" dirty="0">
                <a:solidFill>
                  <a:srgbClr val="000000"/>
                </a:solidFill>
                <a:effectLst/>
                <a:latin typeface="Helvetica Neue"/>
              </a:rPr>
              <a:t>corpus.txt</a:t>
            </a:r>
            <a:r>
              <a:rPr lang="zh-CN" altLang="en-US" b="0" i="0" dirty="0">
                <a:solidFill>
                  <a:srgbClr val="000000"/>
                </a:solidFill>
                <a:effectLst/>
                <a:latin typeface="Helvetica Neue"/>
              </a:rPr>
              <a:t>里面的数据（老师提供）进行去停用词、干扰词，训练</a:t>
            </a:r>
            <a:r>
              <a:rPr lang="en-US" altLang="zh-CN" b="0" i="0" dirty="0">
                <a:solidFill>
                  <a:srgbClr val="000000"/>
                </a:solidFill>
                <a:effectLst/>
                <a:latin typeface="Helvetica Neue"/>
              </a:rPr>
              <a:t>TF-IDF</a:t>
            </a:r>
            <a:r>
              <a:rPr lang="zh-CN" altLang="en-US" b="0" i="0" dirty="0">
                <a:solidFill>
                  <a:srgbClr val="000000"/>
                </a:solidFill>
                <a:effectLst/>
                <a:latin typeface="Helvetica Neue"/>
              </a:rPr>
              <a:t>和主题模型（</a:t>
            </a:r>
            <a:r>
              <a:rPr lang="en-US" altLang="zh-CN" b="0" i="0" dirty="0">
                <a:solidFill>
                  <a:srgbClr val="000000"/>
                </a:solidFill>
                <a:effectLst/>
                <a:latin typeface="Helvetica Neue"/>
              </a:rPr>
              <a:t>LDA</a:t>
            </a:r>
            <a:r>
              <a:rPr lang="zh-CN" altLang="en-US" b="0" i="0" dirty="0">
                <a:solidFill>
                  <a:srgbClr val="000000"/>
                </a:solidFill>
                <a:effectLst/>
                <a:latin typeface="Helvetica Neue"/>
              </a:rPr>
              <a:t>、</a:t>
            </a:r>
            <a:r>
              <a:rPr lang="en-US" altLang="zh-CN" b="0" i="0" dirty="0">
                <a:solidFill>
                  <a:srgbClr val="000000"/>
                </a:solidFill>
                <a:effectLst/>
                <a:latin typeface="Helvetica Neue"/>
              </a:rPr>
              <a:t>LSI</a:t>
            </a:r>
            <a:r>
              <a:rPr lang="zh-CN" altLang="en-US" b="0" i="0" dirty="0">
                <a:solidFill>
                  <a:srgbClr val="000000"/>
                </a:solidFill>
                <a:effectLst/>
                <a:latin typeface="Helvetica Neue"/>
              </a:rPr>
              <a:t>）</a:t>
            </a:r>
            <a:endParaRPr lang="en-US" altLang="zh-CN" b="0" i="0" dirty="0">
              <a:solidFill>
                <a:srgbClr val="000000"/>
              </a:solidFill>
              <a:effectLst/>
              <a:latin typeface="Helvetica Neue"/>
            </a:endParaRPr>
          </a:p>
          <a:p>
            <a:r>
              <a:rPr lang="zh-CN" altLang="en-US" b="0" i="0" dirty="0">
                <a:solidFill>
                  <a:srgbClr val="000000"/>
                </a:solidFill>
                <a:effectLst/>
                <a:latin typeface="Helvetica Neue"/>
              </a:rPr>
              <a:t>利用训练好的模型对下列指定的文本进行关键词提取。</a:t>
            </a:r>
            <a:endParaRPr lang="en-US" altLang="zh-CN" b="0" i="0" dirty="0">
              <a:solidFill>
                <a:srgbClr val="000000"/>
              </a:solidFill>
              <a:effectLst/>
              <a:latin typeface="Helvetica Neue"/>
            </a:endParaRPr>
          </a:p>
          <a:p>
            <a:r>
              <a:rPr lang="zh-CN" altLang="en-US" b="0" i="0" dirty="0">
                <a:solidFill>
                  <a:srgbClr val="000000"/>
                </a:solidFill>
                <a:effectLst/>
                <a:latin typeface="Helvetica Neue"/>
              </a:rPr>
              <a:t>利用</a:t>
            </a:r>
            <a:r>
              <a:rPr lang="en-US" altLang="zh-CN" b="0" i="0" dirty="0" err="1">
                <a:solidFill>
                  <a:srgbClr val="000000"/>
                </a:solidFill>
                <a:effectLst/>
                <a:latin typeface="Helvetica Neue"/>
              </a:rPr>
              <a:t>TestRank</a:t>
            </a:r>
            <a:r>
              <a:rPr lang="zh-CN" altLang="en-US" b="0" i="0" dirty="0">
                <a:solidFill>
                  <a:srgbClr val="000000"/>
                </a:solidFill>
                <a:effectLst/>
                <a:latin typeface="Helvetica Neue"/>
              </a:rPr>
              <a:t>对下列文本进行关键词提取。</a:t>
            </a:r>
            <a:endParaRPr lang="en-US" altLang="zh-CN" b="0" i="0" dirty="0">
              <a:solidFill>
                <a:srgbClr val="000000"/>
              </a:solidFill>
              <a:effectLst/>
              <a:latin typeface="Helvetica Neue"/>
            </a:endParaRPr>
          </a:p>
          <a:p>
            <a:r>
              <a:rPr lang="zh-CN" altLang="en-US" b="0" i="0" dirty="0">
                <a:solidFill>
                  <a:srgbClr val="000000"/>
                </a:solidFill>
                <a:effectLst/>
                <a:latin typeface="Helvetica Neue"/>
              </a:rPr>
              <a:t>给出不同算法的主题词抽取结果。</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图像识别与分析</a:t>
            </a:r>
            <a:endParaRPr lang="zh-CN" altLang="en-US" dirty="0"/>
          </a:p>
        </p:txBody>
      </p:sp>
      <p:sp>
        <p:nvSpPr>
          <p:cNvPr id="3" name="内容占位符 2"/>
          <p:cNvSpPr>
            <a:spLocks noGrp="1"/>
          </p:cNvSpPr>
          <p:nvPr>
            <p:ph idx="1"/>
          </p:nvPr>
        </p:nvSpPr>
        <p:spPr/>
        <p:txBody>
          <a:bodyPr/>
          <a:lstStyle/>
          <a:p>
            <a:pPr marL="0" lvl="1" indent="0">
              <a:buFont typeface="+mj-lt"/>
              <a:buNone/>
            </a:pPr>
            <a:r>
              <a:rPr lang="en-US" altLang="zh-CN" b="1">
                <a:sym typeface="+mn-ea"/>
              </a:rPr>
              <a:t>2.  </a:t>
            </a:r>
            <a:r>
              <a:rPr lang="zh-CN" altLang="en-US" b="1">
                <a:sym typeface="+mn-ea"/>
              </a:rPr>
              <a:t>图像识别的过程</a:t>
            </a:r>
            <a:endParaRPr lang="zh-CN" altLang="en-US" b="1">
              <a:sym typeface="+mn-ea"/>
            </a:endParaRPr>
          </a:p>
          <a:p>
            <a:pPr marL="0" lvl="1" indent="0">
              <a:buFont typeface="+mj-lt"/>
              <a:buNone/>
            </a:pPr>
            <a:r>
              <a:rPr lang="zh-CN" altLang="en-US" b="1">
                <a:sym typeface="+mn-ea"/>
              </a:rPr>
              <a:t>    </a:t>
            </a:r>
            <a:r>
              <a:rPr lang="zh-CN" altLang="en-US">
                <a:cs typeface="+mn-ea"/>
                <a:sym typeface="+mn-ea"/>
              </a:rPr>
              <a:t> </a:t>
            </a:r>
            <a:r>
              <a:rPr lang="zh-CN" altLang="en-US" sz="2000">
                <a:cs typeface="+mn-ea"/>
                <a:sym typeface="+mn-ea"/>
              </a:rPr>
              <a:t> 图像识别过程主要分为</a:t>
            </a:r>
            <a:r>
              <a:rPr lang="zh-CN" altLang="en-US" sz="2000">
                <a:solidFill>
                  <a:srgbClr val="FF0000"/>
                </a:solidFill>
                <a:cs typeface="+mn-ea"/>
                <a:sym typeface="+mn-ea"/>
              </a:rPr>
              <a:t>图像处理</a:t>
            </a:r>
            <a:r>
              <a:rPr lang="zh-CN" altLang="en-US" sz="2000">
                <a:cs typeface="+mn-ea"/>
                <a:sym typeface="+mn-ea"/>
              </a:rPr>
              <a:t>和</a:t>
            </a:r>
            <a:r>
              <a:rPr lang="zh-CN" altLang="en-US" sz="2000">
                <a:solidFill>
                  <a:srgbClr val="FF0000"/>
                </a:solidFill>
                <a:cs typeface="+mn-ea"/>
                <a:sym typeface="+mn-ea"/>
              </a:rPr>
              <a:t>图像识别</a:t>
            </a:r>
            <a:r>
              <a:rPr lang="zh-CN" altLang="en-US" sz="2000">
                <a:cs typeface="+mn-ea"/>
                <a:sym typeface="+mn-ea"/>
              </a:rPr>
              <a:t>两个部分。图像识别流程图如下：</a:t>
            </a:r>
            <a:endParaRPr lang="zh-CN" altLang="en-US" sz="2000">
              <a:cs typeface="+mn-ea"/>
              <a:sym typeface="+mn-ea"/>
            </a:endParaRPr>
          </a:p>
          <a:p>
            <a:pPr marL="0" lvl="1" indent="0">
              <a:buFont typeface="+mj-lt"/>
              <a:buNone/>
            </a:pPr>
            <a:endParaRPr lang="zh-CN" altLang="en-US" sz="2000"/>
          </a:p>
        </p:txBody>
      </p:sp>
      <p:graphicFrame>
        <p:nvGraphicFramePr>
          <p:cNvPr id="4" name="对象 3">
            <a:hlinkClick r:id="" action="ppaction://ole?verb=0"/>
          </p:cNvPr>
          <p:cNvGraphicFramePr>
            <a:graphicFrameLocks noChangeAspect="1"/>
          </p:cNvGraphicFramePr>
          <p:nvPr/>
        </p:nvGraphicFramePr>
        <p:xfrm>
          <a:off x="1362075" y="3091180"/>
          <a:ext cx="8357870" cy="2454275"/>
        </p:xfrm>
        <a:graphic>
          <a:graphicData uri="http://schemas.openxmlformats.org/presentationml/2006/ole">
            <mc:AlternateContent xmlns:mc="http://schemas.openxmlformats.org/markup-compatibility/2006">
              <mc:Choice xmlns:v="urn:schemas-microsoft-com:vml" Requires="v">
                <p:oleObj spid="_x0000_s1045" name="" r:id="rId1" imgW="12649200" imgH="2895600" progId="Visio.Drawing.15">
                  <p:embed/>
                </p:oleObj>
              </mc:Choice>
              <mc:Fallback>
                <p:oleObj name="" r:id="rId1" imgW="12649200" imgH="2895600" progId="Visio.Drawing.15">
                  <p:embed/>
                  <p:pic>
                    <p:nvPicPr>
                      <p:cNvPr id="0" name="图片 1024"/>
                      <p:cNvPicPr/>
                      <p:nvPr/>
                    </p:nvPicPr>
                    <p:blipFill>
                      <a:blip r:embed="rId2"/>
                      <a:stretch>
                        <a:fillRect/>
                      </a:stretch>
                    </p:blipFill>
                    <p:spPr>
                      <a:xfrm>
                        <a:off x="1362075" y="3091180"/>
                        <a:ext cx="8357870" cy="2454275"/>
                      </a:xfrm>
                      <a:prstGeom prst="rect">
                        <a:avLst/>
                      </a:prstGeom>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图像识别与分析</a:t>
            </a:r>
            <a:endParaRPr lang="zh-CN" altLang="en-US" dirty="0"/>
          </a:p>
        </p:txBody>
      </p:sp>
      <p:sp>
        <p:nvSpPr>
          <p:cNvPr id="3" name="内容占位符 2"/>
          <p:cNvSpPr>
            <a:spLocks noGrp="1"/>
          </p:cNvSpPr>
          <p:nvPr>
            <p:ph idx="1"/>
          </p:nvPr>
        </p:nvSpPr>
        <p:spPr>
          <a:xfrm>
            <a:off x="609600" y="1626235"/>
            <a:ext cx="10972800" cy="5081270"/>
          </a:xfrm>
        </p:spPr>
        <p:txBody>
          <a:bodyPr/>
          <a:lstStyle/>
          <a:p>
            <a:pPr marL="0" lvl="1" indent="0">
              <a:buFont typeface="+mj-lt"/>
              <a:buNone/>
            </a:pPr>
            <a:r>
              <a:rPr lang="en-US" altLang="zh-CN" sz="2800"/>
              <a:t>    </a:t>
            </a:r>
            <a:r>
              <a:rPr lang="en-US" altLang="zh-CN" sz="2000"/>
              <a:t> </a:t>
            </a:r>
            <a:r>
              <a:rPr lang="zh-CN" altLang="en-US" sz="2000"/>
              <a:t>图像识别具体分为以下几步：</a:t>
            </a:r>
            <a:endParaRPr lang="zh-CN" altLang="en-US" sz="2000"/>
          </a:p>
          <a:p>
            <a:pPr marL="457200" lvl="1" indent="-457200">
              <a:buFont typeface="+mj-ea"/>
              <a:buAutoNum type="circleNumDbPlain"/>
            </a:pPr>
            <a:r>
              <a:rPr lang="zh-CN" altLang="en-US" sz="2000">
                <a:solidFill>
                  <a:srgbClr val="FF0000"/>
                </a:solidFill>
              </a:rPr>
              <a:t>信息的获取：</a:t>
            </a:r>
            <a:r>
              <a:rPr lang="zh-CN" altLang="en-US" sz="2000"/>
              <a:t>通过传感器，将光或声音等信息转化为电信息。也就是获取研究对象的基本信息并通过某种方法将其转变为机器能够认识的信息。</a:t>
            </a:r>
            <a:endParaRPr lang="zh-CN" altLang="en-US" sz="2000"/>
          </a:p>
          <a:p>
            <a:pPr marL="457200" lvl="1" indent="-457200">
              <a:buFont typeface="+mj-ea"/>
              <a:buAutoNum type="circleNumDbPlain"/>
            </a:pPr>
            <a:r>
              <a:rPr lang="zh-CN" altLang="en-US" sz="2000">
                <a:solidFill>
                  <a:srgbClr val="FF0000"/>
                </a:solidFill>
              </a:rPr>
              <a:t>图像预处理：</a:t>
            </a:r>
            <a:r>
              <a:rPr lang="zh-CN" altLang="en-US" sz="2000"/>
              <a:t>主要是指图像处理中的去燥、平滑、变换等操作，从而提高图像的重要特征提取。</a:t>
            </a:r>
            <a:endParaRPr lang="zh-CN" altLang="en-US" sz="2000"/>
          </a:p>
          <a:p>
            <a:pPr marL="457200" lvl="1" indent="-457200">
              <a:buFont typeface="+mj-ea"/>
              <a:buAutoNum type="circleNumDbPlain"/>
            </a:pPr>
            <a:r>
              <a:rPr lang="zh-CN" altLang="en-US" sz="2000">
                <a:solidFill>
                  <a:srgbClr val="FF0000"/>
                </a:solidFill>
              </a:rPr>
              <a:t>图像分割：</a:t>
            </a:r>
            <a:r>
              <a:rPr lang="zh-CN" altLang="en-US" sz="2000"/>
              <a:t>将图像分割成若干个互不相关的具有相似特征的目标区域。分割方法的选取取决于图像中目标的特征，这些特征可以是目标的</a:t>
            </a:r>
            <a:r>
              <a:rPr lang="zh-CN" altLang="en-US" sz="2000">
                <a:solidFill>
                  <a:srgbClr val="FF0000"/>
                </a:solidFill>
              </a:rPr>
              <a:t>颜色</a:t>
            </a:r>
            <a:r>
              <a:rPr lang="zh-CN" altLang="en-US" sz="2000"/>
              <a:t>、</a:t>
            </a:r>
            <a:r>
              <a:rPr lang="zh-CN" altLang="en-US" sz="2000">
                <a:solidFill>
                  <a:srgbClr val="FF0000"/>
                </a:solidFill>
              </a:rPr>
              <a:t>几何形状</a:t>
            </a:r>
            <a:r>
              <a:rPr lang="zh-CN" altLang="en-US" sz="2000"/>
              <a:t>、</a:t>
            </a:r>
            <a:r>
              <a:rPr lang="zh-CN" altLang="en-US" sz="2000">
                <a:solidFill>
                  <a:srgbClr val="FF0000"/>
                </a:solidFill>
              </a:rPr>
              <a:t>灰度值</a:t>
            </a:r>
            <a:r>
              <a:rPr lang="zh-CN" altLang="en-US" sz="2000"/>
              <a:t>或者</a:t>
            </a:r>
            <a:r>
              <a:rPr lang="zh-CN" altLang="en-US" sz="2000">
                <a:solidFill>
                  <a:srgbClr val="FF0000"/>
                </a:solidFill>
              </a:rPr>
              <a:t>空间纹理</a:t>
            </a:r>
            <a:r>
              <a:rPr lang="zh-CN" altLang="en-US" sz="2000"/>
              <a:t>等。</a:t>
            </a:r>
            <a:endParaRPr lang="zh-CN" altLang="en-US" sz="2000"/>
          </a:p>
          <a:p>
            <a:pPr marL="457200" lvl="1" indent="-457200" algn="l">
              <a:buClrTx/>
              <a:buSzTx/>
              <a:buFont typeface="+mj-ea"/>
              <a:buAutoNum type="circleNumDbPlain"/>
            </a:pPr>
            <a:r>
              <a:rPr lang="zh-CN" altLang="en-US" sz="2000">
                <a:solidFill>
                  <a:srgbClr val="FF0000"/>
                </a:solidFill>
              </a:rPr>
              <a:t>特征抽取与选择：</a:t>
            </a:r>
            <a:r>
              <a:rPr lang="zh-CN" altLang="en-US" sz="2000">
                <a:cs typeface="+mn-ea"/>
              </a:rPr>
              <a:t>简单的理解就是我们所研究的图像是各式各样的，如果需要利用某种方法将它们区分开，就要通过这些图像所具有的本身特征来识别，而获取这些特征过程就是</a:t>
            </a:r>
            <a:r>
              <a:rPr lang="zh-CN" altLang="en-US" sz="2000">
                <a:solidFill>
                  <a:srgbClr val="FF0000"/>
                </a:solidFill>
                <a:cs typeface="+mn-ea"/>
              </a:rPr>
              <a:t>特征抽取</a:t>
            </a:r>
            <a:r>
              <a:rPr lang="zh-CN" altLang="en-US" sz="2000">
                <a:cs typeface="+mn-ea"/>
              </a:rPr>
              <a:t>。在特征抽取中所得到的特征并不一定都是有用的，这个时候就要提取有用的特征，这就是</a:t>
            </a:r>
            <a:r>
              <a:rPr lang="zh-CN" altLang="en-US" sz="2000">
                <a:solidFill>
                  <a:srgbClr val="FF0000"/>
                </a:solidFill>
                <a:cs typeface="+mn-ea"/>
              </a:rPr>
              <a:t>特征的选择</a:t>
            </a:r>
            <a:r>
              <a:rPr lang="zh-CN" altLang="en-US" sz="2000">
                <a:cs typeface="+mn-ea"/>
              </a:rPr>
              <a:t>。特征抽取和选择在图像识别过程中是非常关键的技术之一，所以对这一步的理解是图像识别的重点。</a:t>
            </a:r>
            <a:endParaRPr lang="zh-CN" altLang="en-US" sz="2000">
              <a:cs typeface="+mn-ea"/>
            </a:endParaRPr>
          </a:p>
          <a:p>
            <a:pPr marL="457200" lvl="1" indent="-457200" algn="l">
              <a:buClrTx/>
              <a:buSzTx/>
              <a:buFont typeface="+mj-ea"/>
              <a:buAutoNum type="circleNumDbPlain"/>
            </a:pPr>
            <a:r>
              <a:rPr lang="zh-CN" altLang="en-US" sz="2000">
                <a:solidFill>
                  <a:srgbClr val="FF0000"/>
                </a:solidFill>
                <a:cs typeface="+mn-ea"/>
              </a:rPr>
              <a:t>分类器设计：</a:t>
            </a:r>
            <a:r>
              <a:rPr lang="zh-CN" altLang="en-US" sz="2000">
                <a:cs typeface="+mn-ea"/>
              </a:rPr>
              <a:t>通过训练而得到一张识别规则，通过此识别规则可以得到的一种特征分类，使图像识别系统能够得到高识别率。</a:t>
            </a:r>
            <a:r>
              <a:rPr lang="zh-CN" altLang="en-US" sz="2000">
                <a:solidFill>
                  <a:srgbClr val="FF0000"/>
                </a:solidFill>
                <a:cs typeface="+mn-ea"/>
              </a:rPr>
              <a:t>分类决策</a:t>
            </a:r>
            <a:r>
              <a:rPr lang="zh-CN" altLang="en-US" sz="2000">
                <a:cs typeface="+mn-ea"/>
              </a:rPr>
              <a:t>是指在特征空间中对识别对对象进行分类，从而更好地识别所研究的对象具体属于哪一类。</a:t>
            </a:r>
            <a:endParaRPr lang="zh-CN" altLang="en-US" sz="2000">
              <a:cs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图像识别与分析</a:t>
            </a:r>
            <a:endParaRPr lang="zh-CN" altLang="en-US" dirty="0"/>
          </a:p>
        </p:txBody>
      </p:sp>
      <p:sp>
        <p:nvSpPr>
          <p:cNvPr id="3" name="内容占位符 2"/>
          <p:cNvSpPr>
            <a:spLocks noGrp="1"/>
          </p:cNvSpPr>
          <p:nvPr>
            <p:ph idx="1"/>
          </p:nvPr>
        </p:nvSpPr>
        <p:spPr/>
        <p:txBody>
          <a:bodyPr/>
          <a:lstStyle/>
          <a:p>
            <a:pPr marL="0" indent="0">
              <a:buNone/>
            </a:pPr>
            <a:r>
              <a:rPr lang="zh-CN" altLang="en-US" sz="2800"/>
              <a:t>3、</a:t>
            </a:r>
            <a:r>
              <a:rPr lang="zh-CN" altLang="en-US" sz="2800" b="1"/>
              <a:t>图像识别方法</a:t>
            </a:r>
            <a:endParaRPr lang="zh-CN" altLang="en-US" sz="2800" b="1"/>
          </a:p>
          <a:p>
            <a:pPr marL="0" indent="0">
              <a:buNone/>
            </a:pPr>
            <a:r>
              <a:rPr lang="zh-CN" altLang="en-US" sz="2000"/>
              <a:t>       </a:t>
            </a:r>
            <a:r>
              <a:rPr lang="zh-CN" altLang="en-US" sz="1800"/>
              <a:t> 随着计算机技术的迅速发展和科技的不断进步，图像识别技术已经在众多领域得到了应用。计算机在很多方面确实具有人类所无法超越的优势，也正是因为这样，图像识别技术才能为人类社会带来更多的应用。下面主要介绍一下</a:t>
            </a:r>
            <a:r>
              <a:rPr lang="zh-CN" altLang="en-US" sz="1800">
                <a:sym typeface="+mn-ea"/>
              </a:rPr>
              <a:t>基于神经网络的图像识别</a:t>
            </a:r>
            <a:r>
              <a:rPr lang="zh-CN" altLang="en-US" sz="1800"/>
              <a:t>方法。</a:t>
            </a:r>
            <a:endParaRPr lang="zh-CN" altLang="en-US" sz="1800"/>
          </a:p>
          <a:p>
            <a:pPr marL="0" indent="0">
              <a:buNone/>
            </a:pPr>
            <a:r>
              <a:rPr lang="zh-CN" altLang="en-US" sz="1800"/>
              <a:t>        </a:t>
            </a:r>
            <a:r>
              <a:rPr lang="zh-CN" altLang="en-US" sz="1800">
                <a:solidFill>
                  <a:srgbClr val="FF0000"/>
                </a:solidFill>
              </a:rPr>
              <a:t>神经网络图像识别技术</a:t>
            </a:r>
            <a:r>
              <a:rPr lang="zh-CN" altLang="en-US" sz="1800"/>
              <a:t>是一种比较新型的图像识别技术，是在传统的图像识别方法和基础上融合神经网络算法的一种图像识别方法。这里的神经网络是指</a:t>
            </a:r>
            <a:r>
              <a:rPr lang="zh-CN" altLang="en-US" sz="1800">
                <a:solidFill>
                  <a:srgbClr val="FF0000"/>
                </a:solidFill>
              </a:rPr>
              <a:t>人工神经网络</a:t>
            </a:r>
            <a:r>
              <a:rPr lang="zh-CN" altLang="en-US" sz="1800"/>
              <a:t>，人类模仿动物神经网络后人工生成的。         </a:t>
            </a:r>
            <a:endParaRPr lang="zh-CN" altLang="en-US" sz="1800"/>
          </a:p>
          <a:p>
            <a:pPr marL="0" indent="0">
              <a:buNone/>
            </a:pPr>
            <a:r>
              <a:rPr lang="zh-CN" altLang="en-US" sz="1800"/>
              <a:t>       在神经网络图像识别技术中，遗传算法与BP网络相融合的神经网络图像识别模型是非常经典的,在很多领域都有它的应用。在图像识别系统中利用神经网络系统，一般会</a:t>
            </a:r>
            <a:r>
              <a:rPr lang="zh-CN" altLang="en-US" sz="1800">
                <a:solidFill>
                  <a:srgbClr val="FF0000"/>
                </a:solidFill>
              </a:rPr>
              <a:t>先提取图像的特征</a:t>
            </a:r>
            <a:r>
              <a:rPr lang="zh-CN" altLang="en-US" sz="1800"/>
              <a:t>，再利</a:t>
            </a:r>
            <a:r>
              <a:rPr lang="zh-CN" altLang="en-US" sz="1800">
                <a:solidFill>
                  <a:srgbClr val="FF0000"/>
                </a:solidFill>
              </a:rPr>
              <a:t>用图像所具有的特征映射到神经网络</a:t>
            </a:r>
            <a:r>
              <a:rPr lang="zh-CN" altLang="en-US" sz="1800"/>
              <a:t>进行</a:t>
            </a:r>
            <a:r>
              <a:rPr lang="zh-CN" altLang="en-US" sz="1800">
                <a:solidFill>
                  <a:srgbClr val="FF0000"/>
                </a:solidFill>
              </a:rPr>
              <a:t>图像识别分类</a:t>
            </a:r>
            <a:r>
              <a:rPr lang="zh-CN" altLang="en-US" sz="1800"/>
              <a:t>。</a:t>
            </a:r>
            <a:endParaRPr lang="zh-CN" altLang="en-US" sz="1800"/>
          </a:p>
          <a:p>
            <a:pPr marL="0" indent="0">
              <a:buNone/>
            </a:pPr>
            <a:r>
              <a:rPr lang="zh-CN" altLang="en-US" sz="1800"/>
              <a:t>       以</a:t>
            </a:r>
            <a:r>
              <a:rPr lang="zh-CN" altLang="en-US" sz="1800">
                <a:solidFill>
                  <a:srgbClr val="FF0000"/>
                </a:solidFill>
              </a:rPr>
              <a:t>汽车牌照自动识别技术</a:t>
            </a:r>
            <a:r>
              <a:rPr lang="zh-CN" altLang="en-US" sz="1800"/>
              <a:t>为例，当汽车通过的时候，此时检测设备就会启用图像采集装置来</a:t>
            </a:r>
            <a:r>
              <a:rPr lang="zh-CN" altLang="en-US" sz="1800">
                <a:solidFill>
                  <a:srgbClr val="FF0000"/>
                </a:solidFill>
              </a:rPr>
              <a:t>获取汽车正反面的图像</a:t>
            </a:r>
            <a:r>
              <a:rPr lang="zh-CN" altLang="en-US" sz="1800"/>
              <a:t>。获取了图像后将图像</a:t>
            </a:r>
            <a:r>
              <a:rPr lang="zh-CN" altLang="en-US" sz="1800">
                <a:solidFill>
                  <a:srgbClr val="FF0000"/>
                </a:solidFill>
              </a:rPr>
              <a:t>上传到计算机</a:t>
            </a:r>
            <a:r>
              <a:rPr lang="zh-CN" altLang="en-US" sz="1800"/>
              <a:t>进行保存以便识别。最后车牌定位模块就会</a:t>
            </a:r>
            <a:r>
              <a:rPr lang="zh-CN" altLang="en-US" sz="1800">
                <a:solidFill>
                  <a:srgbClr val="FF0000"/>
                </a:solidFill>
              </a:rPr>
              <a:t>提取车牌信息</a:t>
            </a:r>
            <a:r>
              <a:rPr lang="zh-CN" altLang="en-US" sz="1800"/>
              <a:t>，对车牌上的字符进行</a:t>
            </a:r>
            <a:r>
              <a:rPr lang="zh-CN" altLang="en-US" sz="1800">
                <a:solidFill>
                  <a:srgbClr val="FF0000"/>
                </a:solidFill>
              </a:rPr>
              <a:t>识别</a:t>
            </a:r>
            <a:r>
              <a:rPr lang="zh-CN" altLang="en-US" sz="1800"/>
              <a:t>并显示最终的结果。在对车牌的上的字符进行识别的过程中就用到了模版匹配算法和人工神经网络算法。</a:t>
            </a:r>
            <a:endParaRPr lang="zh-CN" altLang="en-US" sz="1800"/>
          </a:p>
          <a:p>
            <a:pPr marL="0" indent="0">
              <a:buNone/>
            </a:pPr>
            <a:r>
              <a:rPr lang="zh-CN" altLang="en-US" sz="1800"/>
              <a:t>        </a:t>
            </a:r>
            <a:r>
              <a:rPr lang="zh-CN" altLang="en-US" sz="1800" b="1"/>
              <a:t>除了上述基于神经网络的图像识别方法外，还有以下方法：</a:t>
            </a:r>
            <a:endParaRPr lang="zh-CN" altLang="en-US" sz="1800" b="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图像识别与分析</a:t>
            </a:r>
            <a:endParaRPr lang="zh-CN" altLang="en-US" dirty="0"/>
          </a:p>
        </p:txBody>
      </p:sp>
      <p:graphicFrame>
        <p:nvGraphicFramePr>
          <p:cNvPr id="4" name="内容占位符 3"/>
          <p:cNvGraphicFramePr>
            <a:graphicFrameLocks noGrp="1"/>
          </p:cNvGraphicFramePr>
          <p:nvPr>
            <p:ph idx="1"/>
            <p:custDataLst>
              <p:tags r:id="rId1"/>
            </p:custDataLst>
          </p:nvPr>
        </p:nvGraphicFramePr>
        <p:xfrm>
          <a:off x="439420" y="2151380"/>
          <a:ext cx="10972800" cy="4438015"/>
        </p:xfrm>
        <a:graphic>
          <a:graphicData uri="http://schemas.openxmlformats.org/drawingml/2006/table">
            <a:tbl>
              <a:tblPr firstRow="1" bandRow="1">
                <a:tableStyleId>{5C22544A-7EE6-4342-B048-85BDC9FD1C3A}</a:tableStyleId>
              </a:tblPr>
              <a:tblGrid>
                <a:gridCol w="1667510"/>
                <a:gridCol w="5647055"/>
                <a:gridCol w="3658235"/>
              </a:tblGrid>
              <a:tr h="623570">
                <a:tc>
                  <a:txBody>
                    <a:bodyPr/>
                    <a:lstStyle/>
                    <a:p>
                      <a:pPr algn="ctr">
                        <a:buNone/>
                      </a:pPr>
                      <a:r>
                        <a:rPr lang="zh-CN" altLang="en-US" sz="2000" b="1">
                          <a:solidFill>
                            <a:schemeClr val="tx1"/>
                          </a:solidFill>
                        </a:rPr>
                        <a:t>方法名</a:t>
                      </a:r>
                      <a:endParaRPr lang="zh-CN" altLang="en-US" sz="2000" b="1">
                        <a:solidFill>
                          <a:schemeClr val="tx1"/>
                        </a:solidFill>
                      </a:endParaRPr>
                    </a:p>
                  </a:txBody>
                  <a:tcPr/>
                </a:tc>
                <a:tc>
                  <a:txBody>
                    <a:bodyPr/>
                    <a:lstStyle/>
                    <a:p>
                      <a:pPr algn="ctr">
                        <a:buNone/>
                      </a:pPr>
                      <a:r>
                        <a:rPr lang="zh-CN" altLang="en-US" sz="2000" b="1">
                          <a:solidFill>
                            <a:schemeClr val="tx1"/>
                          </a:solidFill>
                        </a:rPr>
                        <a:t>简介</a:t>
                      </a:r>
                      <a:endParaRPr lang="zh-CN" altLang="en-US" sz="2000" b="1">
                        <a:solidFill>
                          <a:schemeClr val="tx1"/>
                        </a:solidFill>
                      </a:endParaRPr>
                    </a:p>
                  </a:txBody>
                  <a:tcPr/>
                </a:tc>
                <a:tc>
                  <a:txBody>
                    <a:bodyPr/>
                    <a:lstStyle/>
                    <a:p>
                      <a:pPr algn="ctr">
                        <a:buNone/>
                      </a:pPr>
                      <a:r>
                        <a:rPr lang="zh-CN" altLang="en-US" sz="2000" b="1">
                          <a:solidFill>
                            <a:schemeClr val="tx1"/>
                          </a:solidFill>
                        </a:rPr>
                        <a:t>优缺点</a:t>
                      </a:r>
                      <a:endParaRPr lang="zh-CN" altLang="en-US" sz="2000" b="1">
                        <a:solidFill>
                          <a:schemeClr val="tx1"/>
                        </a:solidFill>
                      </a:endParaRPr>
                    </a:p>
                  </a:txBody>
                  <a:tcPr/>
                </a:tc>
              </a:tr>
              <a:tr h="1315720">
                <a:tc>
                  <a:txBody>
                    <a:bodyPr/>
                    <a:lstStyle/>
                    <a:p>
                      <a:pPr>
                        <a:buNone/>
                      </a:pPr>
                      <a:r>
                        <a:rPr lang="zh-CN" altLang="en-US" sz="1600"/>
                        <a:t>统计法</a:t>
                      </a:r>
                      <a:endParaRPr lang="zh-CN" altLang="en-US" sz="1600"/>
                    </a:p>
                  </a:txBody>
                  <a:tcPr/>
                </a:tc>
                <a:tc>
                  <a:txBody>
                    <a:bodyPr/>
                    <a:lstStyle/>
                    <a:p>
                      <a:pPr>
                        <a:buNone/>
                      </a:pPr>
                      <a:r>
                        <a:rPr lang="zh-CN" altLang="en-US" sz="1600">
                          <a:sym typeface="+mn-ea"/>
                        </a:rPr>
                        <a:t>对研究的图像进行大量的统计分析,找出其中的规律并提取反映图像本质特点的特征来进行图像识别的。以数学上的决策理论为基础,建立统计学识别模型,常用的图像统计模型有贝叶斯(Bayes)模型和马尔柯夫随机场(MRF)模型。</a:t>
                      </a:r>
                      <a:endParaRPr lang="zh-CN" altLang="en-US" sz="1600">
                        <a:sym typeface="+mn-ea"/>
                      </a:endParaRPr>
                    </a:p>
                  </a:txBody>
                  <a:tcPr/>
                </a:tc>
                <a:tc>
                  <a:txBody>
                    <a:bodyPr/>
                    <a:lstStyle/>
                    <a:p>
                      <a:pPr>
                        <a:buNone/>
                      </a:pPr>
                      <a:r>
                        <a:rPr lang="zh-CN" altLang="en-US" sz="1600"/>
                        <a:t>基于</a:t>
                      </a:r>
                      <a:r>
                        <a:rPr lang="zh-CN" altLang="en-US" sz="1600">
                          <a:solidFill>
                            <a:srgbClr val="FF0000"/>
                          </a:solidFill>
                        </a:rPr>
                        <a:t>严格的数学基础</a:t>
                      </a:r>
                      <a:r>
                        <a:rPr lang="zh-CN" altLang="en-US" sz="1600"/>
                        <a:t>,而</a:t>
                      </a:r>
                      <a:r>
                        <a:rPr lang="zh-CN" altLang="en-US" sz="1600">
                          <a:solidFill>
                            <a:srgbClr val="FF0000"/>
                          </a:solidFill>
                        </a:rPr>
                        <a:t>忽略了被识别图像的空间结构关系,</a:t>
                      </a:r>
                      <a:r>
                        <a:rPr lang="zh-CN" altLang="en-US" sz="1600"/>
                        <a:t>当图像非常复杂、类别数很多时,将导致特征数量的激增,给</a:t>
                      </a:r>
                      <a:r>
                        <a:rPr lang="zh-CN" altLang="en-US" sz="1600">
                          <a:solidFill>
                            <a:srgbClr val="FF0000"/>
                          </a:solidFill>
                        </a:rPr>
                        <a:t>特征提取造成困难</a:t>
                      </a:r>
                      <a:r>
                        <a:rPr lang="zh-CN" altLang="en-US" sz="1600"/>
                        <a:t>,也使分类难以实现。</a:t>
                      </a:r>
                      <a:endParaRPr lang="zh-CN" altLang="en-US" sz="1600"/>
                    </a:p>
                  </a:txBody>
                  <a:tcPr/>
                </a:tc>
              </a:tr>
              <a:tr h="1423035">
                <a:tc>
                  <a:txBody>
                    <a:bodyPr/>
                    <a:lstStyle/>
                    <a:p>
                      <a:pPr>
                        <a:buNone/>
                      </a:pPr>
                      <a:r>
                        <a:rPr lang="zh-CN" altLang="en-US" sz="1600"/>
                        <a:t>句法识别法</a:t>
                      </a:r>
                      <a:endParaRPr lang="zh-CN" altLang="en-US" sz="1600"/>
                    </a:p>
                  </a:txBody>
                  <a:tcPr/>
                </a:tc>
                <a:tc>
                  <a:txBody>
                    <a:bodyPr/>
                    <a:lstStyle/>
                    <a:p>
                      <a:pPr>
                        <a:buNone/>
                      </a:pPr>
                      <a:r>
                        <a:rPr lang="zh-CN" altLang="en-US" sz="1600">
                          <a:sym typeface="+mn-ea"/>
                        </a:rPr>
                        <a:t>对统计识别方法的补充 。在用统计法对图像进行识别时,图像的特征是用</a:t>
                      </a:r>
                      <a:r>
                        <a:rPr lang="zh-CN" altLang="en-US" sz="1600">
                          <a:solidFill>
                            <a:srgbClr val="FF0000"/>
                          </a:solidFill>
                          <a:sym typeface="+mn-ea"/>
                        </a:rPr>
                        <a:t>数值特征描述</a:t>
                      </a:r>
                      <a:r>
                        <a:rPr lang="zh-CN" altLang="en-US" sz="1600">
                          <a:sym typeface="+mn-ea"/>
                        </a:rPr>
                        <a:t>的,而句法方法则是</a:t>
                      </a:r>
                      <a:r>
                        <a:rPr lang="zh-CN" altLang="en-US" sz="1600">
                          <a:solidFill>
                            <a:srgbClr val="FF0000"/>
                          </a:solidFill>
                          <a:sym typeface="+mn-ea"/>
                        </a:rPr>
                        <a:t>用符号来描述图像特征</a:t>
                      </a:r>
                      <a:r>
                        <a:rPr lang="zh-CN" altLang="en-US" sz="1600">
                          <a:sym typeface="+mn-ea"/>
                        </a:rPr>
                        <a:t>的。模仿了语言学中句法的层次结构,</a:t>
                      </a:r>
                      <a:r>
                        <a:rPr lang="zh-CN" altLang="en-US" sz="1600">
                          <a:solidFill>
                            <a:srgbClr val="FF0000"/>
                          </a:solidFill>
                          <a:sym typeface="+mn-ea"/>
                        </a:rPr>
                        <a:t>采用分层描述</a:t>
                      </a:r>
                      <a:r>
                        <a:rPr lang="zh-CN" altLang="en-US" sz="1600">
                          <a:sym typeface="+mn-ea"/>
                        </a:rPr>
                        <a:t>的方法,把复杂图像</a:t>
                      </a:r>
                      <a:r>
                        <a:rPr lang="zh-CN" altLang="en-US" sz="1600">
                          <a:solidFill>
                            <a:srgbClr val="FF0000"/>
                          </a:solidFill>
                          <a:sym typeface="+mn-ea"/>
                        </a:rPr>
                        <a:t>分解为单层或多层的相对简单的子图像</a:t>
                      </a:r>
                      <a:r>
                        <a:rPr lang="zh-CN" altLang="en-US" sz="1600">
                          <a:sym typeface="+mn-ea"/>
                        </a:rPr>
                        <a:t>,主要突出被识别对象的空间结构关系信息。</a:t>
                      </a:r>
                      <a:endParaRPr lang="zh-CN" altLang="en-US" sz="1600"/>
                    </a:p>
                    <a:p>
                      <a:pPr>
                        <a:buNone/>
                      </a:pPr>
                      <a:endParaRPr lang="zh-CN" altLang="en-US" sz="1600"/>
                    </a:p>
                  </a:txBody>
                  <a:tcPr/>
                </a:tc>
                <a:tc>
                  <a:txBody>
                    <a:bodyPr/>
                    <a:lstStyle/>
                    <a:p>
                      <a:pPr>
                        <a:buNone/>
                      </a:pPr>
                      <a:r>
                        <a:rPr lang="zh-CN" altLang="en-US" sz="1600"/>
                        <a:t>当</a:t>
                      </a:r>
                      <a:r>
                        <a:rPr lang="zh-CN" altLang="en-US" sz="1600">
                          <a:solidFill>
                            <a:srgbClr val="FF0000"/>
                          </a:solidFill>
                        </a:rPr>
                        <a:t>存在较大的干扰和噪声</a:t>
                      </a:r>
                      <a:r>
                        <a:rPr lang="zh-CN" altLang="en-US" sz="1600"/>
                        <a:t>时,句法识别方法</a:t>
                      </a:r>
                      <a:r>
                        <a:rPr lang="zh-CN" altLang="en-US" sz="1600">
                          <a:solidFill>
                            <a:srgbClr val="FF0000"/>
                          </a:solidFill>
                        </a:rPr>
                        <a:t>抽取图像局部区域困难</a:t>
                      </a:r>
                      <a:r>
                        <a:rPr lang="zh-CN" altLang="en-US" sz="1600"/>
                        <a:t>,容易产生误判率,难以满足分类识别精度和可靠度的要求。</a:t>
                      </a:r>
                      <a:endParaRPr lang="zh-CN" altLang="en-US" sz="1600"/>
                    </a:p>
                  </a:txBody>
                  <a:tcPr/>
                </a:tc>
              </a:tr>
              <a:tr h="944245">
                <a:tc>
                  <a:txBody>
                    <a:bodyPr/>
                    <a:lstStyle/>
                    <a:p>
                      <a:pPr>
                        <a:buNone/>
                      </a:pPr>
                      <a:r>
                        <a:rPr lang="zh-CN" altLang="en-US" sz="1600"/>
                        <a:t>模板匹配法</a:t>
                      </a:r>
                      <a:endParaRPr lang="zh-CN" altLang="en-US" sz="1600"/>
                    </a:p>
                  </a:txBody>
                  <a:tcPr/>
                </a:tc>
                <a:tc>
                  <a:txBody>
                    <a:bodyPr/>
                    <a:lstStyle/>
                    <a:p>
                      <a:pPr>
                        <a:buNone/>
                      </a:pPr>
                      <a:r>
                        <a:rPr lang="zh-CN" altLang="en-US" sz="1600">
                          <a:sym typeface="+mn-ea"/>
                        </a:rPr>
                        <a:t>基本的图像识别方法，模板匹配法就是把</a:t>
                      </a:r>
                      <a:r>
                        <a:rPr lang="zh-CN" altLang="en-US" sz="1600">
                          <a:solidFill>
                            <a:srgbClr val="FF0000"/>
                          </a:solidFill>
                          <a:sym typeface="+mn-ea"/>
                        </a:rPr>
                        <a:t>已知物体的模板与图像中所有未知物体进行比较,</a:t>
                      </a:r>
                      <a:r>
                        <a:rPr lang="zh-CN" altLang="en-US" sz="1600">
                          <a:sym typeface="+mn-ea"/>
                        </a:rPr>
                        <a:t>如果某一未知物体与该模板匹配,则该物体被检测出来,并被认为是与模板相同的物体。</a:t>
                      </a:r>
                      <a:endParaRPr lang="zh-CN" altLang="en-US" sz="1600"/>
                    </a:p>
                  </a:txBody>
                  <a:tcPr/>
                </a:tc>
                <a:tc>
                  <a:txBody>
                    <a:bodyPr/>
                    <a:lstStyle/>
                    <a:p>
                      <a:pPr>
                        <a:buNone/>
                      </a:pPr>
                      <a:r>
                        <a:rPr lang="zh-CN" altLang="en-US" sz="1600"/>
                        <a:t>需要的存储量和计算量过大</a:t>
                      </a:r>
                      <a:endParaRPr lang="zh-CN" altLang="en-US" sz="1600"/>
                    </a:p>
                    <a:p>
                      <a:pPr>
                        <a:buNone/>
                      </a:pPr>
                      <a:r>
                        <a:rPr lang="zh-CN" altLang="en-US" sz="1600"/>
                        <a:t>过多地依赖于已知物体的模板</a:t>
                      </a:r>
                      <a:endParaRPr lang="zh-CN" altLang="en-US" sz="1600"/>
                    </a:p>
                  </a:txBody>
                  <a:tcPr/>
                </a:tc>
              </a:tr>
            </a:tbl>
          </a:graphicData>
        </a:graphic>
      </p:graphicFrame>
      <p:sp>
        <p:nvSpPr>
          <p:cNvPr id="7" name="文本框 6"/>
          <p:cNvSpPr txBox="1"/>
          <p:nvPr/>
        </p:nvSpPr>
        <p:spPr>
          <a:xfrm>
            <a:off x="439420" y="1524000"/>
            <a:ext cx="10967085" cy="521970"/>
          </a:xfrm>
          <a:prstGeom prst="rect">
            <a:avLst/>
          </a:prstGeom>
          <a:noFill/>
        </p:spPr>
        <p:txBody>
          <a:bodyPr wrap="square" rtlCol="0">
            <a:spAutoFit/>
          </a:bodyPr>
          <a:lstStyle/>
          <a:p>
            <a:pPr marL="0" indent="0">
              <a:buNone/>
            </a:pPr>
            <a:r>
              <a:rPr lang="en-US" altLang="zh-CN" sz="2800" b="1">
                <a:sym typeface="+mn-ea"/>
              </a:rPr>
              <a:t>  </a:t>
            </a:r>
            <a:r>
              <a:rPr lang="zh-CN" altLang="en-US" sz="2800" b="1">
                <a:sym typeface="+mn-ea"/>
              </a:rPr>
              <a:t>3、</a:t>
            </a:r>
            <a:r>
              <a:rPr lang="en-US" altLang="zh-CN" sz="2800" b="1" kern="0">
                <a:latin typeface="+mn-lt"/>
                <a:ea typeface="+mn-ea"/>
                <a:sym typeface="+mn-ea"/>
              </a:rPr>
              <a:t>图像</a:t>
            </a:r>
            <a:r>
              <a:rPr lang="zh-CN" altLang="en-US" sz="2800" b="1">
                <a:sym typeface="+mn-ea"/>
              </a:rPr>
              <a:t>识别方法</a:t>
            </a:r>
            <a:endParaRPr lang="zh-CN" altLang="en-US" sz="2800" b="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图像识别与分析</a:t>
            </a:r>
            <a:endParaRPr lang="zh-CN" altLang="en-US" dirty="0"/>
          </a:p>
        </p:txBody>
      </p:sp>
      <p:sp>
        <p:nvSpPr>
          <p:cNvPr id="3" name="内容占位符 2"/>
          <p:cNvSpPr>
            <a:spLocks noGrp="1"/>
          </p:cNvSpPr>
          <p:nvPr>
            <p:ph idx="1"/>
          </p:nvPr>
        </p:nvSpPr>
        <p:spPr>
          <a:xfrm>
            <a:off x="609600" y="1600200"/>
            <a:ext cx="10972800" cy="5038725"/>
          </a:xfrm>
        </p:spPr>
        <p:txBody>
          <a:bodyPr/>
          <a:lstStyle/>
          <a:p>
            <a:pPr marL="0" indent="0">
              <a:buNone/>
            </a:pPr>
            <a:r>
              <a:rPr lang="en-US" altLang="zh-CN" sz="2800" b="1"/>
              <a:t>4</a:t>
            </a:r>
            <a:r>
              <a:rPr lang="zh-CN" altLang="en-US" sz="2800" b="1"/>
              <a:t>、图像识别应用及前景</a:t>
            </a:r>
            <a:endParaRPr lang="zh-CN" altLang="en-US" sz="2800"/>
          </a:p>
          <a:p>
            <a:pPr marL="0" indent="0">
              <a:buFont typeface="Wingdings" panose="05000000000000000000" charset="0"/>
              <a:buNone/>
            </a:pPr>
            <a:r>
              <a:rPr lang="zh-CN" altLang="en-US" sz="2800"/>
              <a:t>       计算机的图像识别技术在公共安全、生物、工业、农业、交通、医疗等很多领域都有应用。</a:t>
            </a:r>
            <a:endParaRPr lang="zh-CN" altLang="en-US" sz="2800"/>
          </a:p>
          <a:p>
            <a:pPr>
              <a:buFont typeface="Wingdings" panose="05000000000000000000" charset="0"/>
              <a:buChar char="p"/>
            </a:pPr>
            <a:r>
              <a:rPr lang="zh-CN" altLang="en-US" sz="2800"/>
              <a:t>交通方面的</a:t>
            </a:r>
            <a:r>
              <a:rPr lang="zh-CN" altLang="en-US" sz="2800">
                <a:solidFill>
                  <a:srgbClr val="FF0000"/>
                </a:solidFill>
              </a:rPr>
              <a:t>车牌识别系统</a:t>
            </a:r>
            <a:r>
              <a:rPr lang="zh-CN" altLang="en-US" sz="2800"/>
              <a:t>；</a:t>
            </a:r>
            <a:endParaRPr lang="zh-CN" altLang="en-US" sz="2800"/>
          </a:p>
          <a:p>
            <a:pPr>
              <a:buFont typeface="Wingdings" panose="05000000000000000000" charset="0"/>
              <a:buChar char="p"/>
            </a:pPr>
            <a:r>
              <a:rPr lang="zh-CN" altLang="en-US" sz="2800"/>
              <a:t>公共安全方面的的</a:t>
            </a:r>
            <a:r>
              <a:rPr lang="zh-CN" altLang="en-US" sz="2800">
                <a:solidFill>
                  <a:srgbClr val="FF0000"/>
                </a:solidFill>
              </a:rPr>
              <a:t>人脸识别技术</a:t>
            </a:r>
            <a:r>
              <a:rPr lang="zh-CN" altLang="en-US" sz="2800"/>
              <a:t>、</a:t>
            </a:r>
            <a:r>
              <a:rPr lang="zh-CN" altLang="en-US" sz="2800">
                <a:solidFill>
                  <a:srgbClr val="FF0000"/>
                </a:solidFill>
              </a:rPr>
              <a:t>指纹识别技术</a:t>
            </a:r>
            <a:r>
              <a:rPr lang="zh-CN" altLang="en-US" sz="2800">
                <a:solidFill>
                  <a:schemeClr val="tx1"/>
                </a:solidFill>
              </a:rPr>
              <a:t>等</a:t>
            </a:r>
            <a:r>
              <a:rPr lang="zh-CN" altLang="en-US" sz="2800"/>
              <a:t>；</a:t>
            </a:r>
            <a:endParaRPr lang="zh-CN" altLang="en-US" sz="2800"/>
          </a:p>
          <a:p>
            <a:pPr>
              <a:buFont typeface="Wingdings" panose="05000000000000000000" charset="0"/>
              <a:buChar char="p"/>
            </a:pPr>
            <a:r>
              <a:rPr lang="zh-CN" altLang="en-US" sz="2800"/>
              <a:t>农业方面的</a:t>
            </a:r>
            <a:r>
              <a:rPr lang="zh-CN" altLang="en-US" sz="2800">
                <a:solidFill>
                  <a:srgbClr val="FF0000"/>
                </a:solidFill>
              </a:rPr>
              <a:t>种子品种识别技术、食品品质检测技术</a:t>
            </a:r>
            <a:r>
              <a:rPr lang="zh-CN" altLang="en-US" sz="2800"/>
              <a:t>；</a:t>
            </a:r>
            <a:endParaRPr lang="zh-CN" altLang="en-US" sz="2800"/>
          </a:p>
          <a:p>
            <a:pPr>
              <a:buFont typeface="Wingdings" panose="05000000000000000000" charset="0"/>
              <a:buChar char="p"/>
            </a:pPr>
            <a:r>
              <a:rPr lang="zh-CN" altLang="en-US" sz="2800"/>
              <a:t>医疗方面：在临床诊断和病理研究中广泛借助图像识别技术，例如</a:t>
            </a:r>
            <a:r>
              <a:rPr lang="zh-CN" altLang="en-US" sz="2800">
                <a:solidFill>
                  <a:srgbClr val="FF0000"/>
                </a:solidFill>
              </a:rPr>
              <a:t>CT(ComputedTomography)技术</a:t>
            </a:r>
            <a:r>
              <a:rPr lang="zh-CN" altLang="en-US" sz="2800"/>
              <a:t>等。</a:t>
            </a:r>
            <a:endParaRPr lang="zh-CN" altLang="en-US" sz="2800"/>
          </a:p>
          <a:p>
            <a:pPr>
              <a:buFont typeface="Arial" panose="020B0604020202020204" pitchFamily="34" charset="0"/>
              <a:buNone/>
            </a:pPr>
            <a:r>
              <a:rPr lang="zh-CN" altLang="en-US" sz="2800"/>
              <a:t>        随着计算机技术的不断发展，图像识别技术也在不断的优化，其算法也在不断改进。</a:t>
            </a:r>
            <a:endParaRPr lang="zh-CN" altLang="en-US"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标题 1"/>
          <p:cNvSpPr>
            <a:spLocks noGrp="1" noChangeArrowheads="1"/>
          </p:cNvSpPr>
          <p:nvPr>
            <p:ph type="title"/>
          </p:nvPr>
        </p:nvSpPr>
        <p:spPr>
          <a:xfrm>
            <a:off x="1981200" y="2438400"/>
            <a:ext cx="8229600" cy="1143000"/>
          </a:xfrm>
        </p:spPr>
        <p:txBody>
          <a:bodyPr/>
          <a:lstStyle/>
          <a:p>
            <a:r>
              <a:rPr lang="zh-CN" altLang="en-US"/>
              <a:t>学习人工智能课程中</a:t>
            </a:r>
            <a:br>
              <a:rPr lang="en-US" altLang="zh-CN"/>
            </a:br>
            <a:r>
              <a:rPr lang="zh-CN" altLang="en-US"/>
              <a:t>有用的工具和学习资源</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Latex</a:t>
            </a:r>
            <a:endParaRPr lang="zh-CN" altLang="en-US" dirty="0"/>
          </a:p>
        </p:txBody>
      </p:sp>
      <p:sp>
        <p:nvSpPr>
          <p:cNvPr id="3" name="内容占位符 2"/>
          <p:cNvSpPr>
            <a:spLocks noGrp="1"/>
          </p:cNvSpPr>
          <p:nvPr>
            <p:ph idx="1"/>
          </p:nvPr>
        </p:nvSpPr>
        <p:spPr/>
        <p:txBody>
          <a:bodyPr/>
          <a:lstStyle/>
          <a:p>
            <a:r>
              <a:rPr lang="en-US" altLang="zh-CN" dirty="0">
                <a:hlinkClick r:id="rId1"/>
              </a:rPr>
              <a:t>https://www.bilibili.com/video/BV1s7411U7Pr?from=search&amp;seid=18317593159350218692</a:t>
            </a:r>
            <a:endParaRPr lang="en-US" altLang="zh-CN" dirty="0"/>
          </a:p>
          <a:p>
            <a:r>
              <a:rPr lang="en-US" altLang="zh-CN" dirty="0">
                <a:hlinkClick r:id="rId2"/>
              </a:rPr>
              <a:t>https://www.bilibili.com/video/BV15x411j7k6?from=search&amp;seid=18317593159350218692</a:t>
            </a:r>
            <a:endParaRPr lang="en-US" altLang="zh-CN" dirty="0"/>
          </a:p>
          <a:p>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Jupyter</a:t>
            </a:r>
            <a:endParaRPr lang="zh-CN" altLang="en-US" dirty="0"/>
          </a:p>
        </p:txBody>
      </p:sp>
      <p:sp>
        <p:nvSpPr>
          <p:cNvPr id="3" name="内容占位符 2"/>
          <p:cNvSpPr>
            <a:spLocks noGrp="1"/>
          </p:cNvSpPr>
          <p:nvPr>
            <p:ph idx="1"/>
          </p:nvPr>
        </p:nvSpPr>
        <p:spPr/>
        <p:txBody>
          <a:bodyPr/>
          <a:lstStyle/>
          <a:p>
            <a:r>
              <a:rPr lang="en-US" altLang="zh-CN" dirty="0">
                <a:hlinkClick r:id="rId1"/>
              </a:rPr>
              <a:t>https://www.bilibili.com/video/BV1Q4411H7fJ/?spm_id_from=333.788.videocard.0</a:t>
            </a:r>
            <a:endParaRPr lang="en-US" altLang="zh-CN" dirty="0"/>
          </a:p>
          <a:p>
            <a:r>
              <a:rPr lang="en-US" altLang="zh-CN" dirty="0">
                <a:hlinkClick r:id="rId2"/>
              </a:rPr>
              <a:t>https://www.bilibili.com/video/BV1d7411w7hc?from=search&amp;seid=14366149425990781859</a:t>
            </a:r>
            <a:endParaRPr lang="en-US" altLang="zh-CN" dirty="0"/>
          </a:p>
          <a:p>
            <a:r>
              <a:rPr lang="en-US" altLang="zh-CN" dirty="0">
                <a:hlinkClick r:id="rId3"/>
              </a:rPr>
              <a:t>https://www.bilibili.com/video/BV1iW411F7FC?from=search&amp;seid=14366149425990781859</a:t>
            </a:r>
            <a:endParaRPr lang="en-US" altLang="zh-CN" dirty="0"/>
          </a:p>
          <a:p>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图像识别与处理数据集</a:t>
            </a:r>
            <a:endParaRPr lang="zh-CN" altLang="en-US" dirty="0"/>
          </a:p>
        </p:txBody>
      </p:sp>
      <p:sp>
        <p:nvSpPr>
          <p:cNvPr id="3" name="内容占位符 2"/>
          <p:cNvSpPr>
            <a:spLocks noGrp="1"/>
          </p:cNvSpPr>
          <p:nvPr>
            <p:ph idx="1"/>
          </p:nvPr>
        </p:nvSpPr>
        <p:spPr>
          <a:xfrm>
            <a:off x="391795" y="1600200"/>
            <a:ext cx="11598910" cy="4866005"/>
          </a:xfrm>
        </p:spPr>
        <p:txBody>
          <a:bodyPr/>
          <a:lstStyle/>
          <a:p>
            <a:pPr indent="0" latinLnBrk="0">
              <a:spcBef>
                <a:spcPts val="0"/>
              </a:spcBef>
            </a:pPr>
            <a:r>
              <a:rPr lang="en-US" altLang="zh-CN" sz="2800">
                <a:sym typeface="+mn-ea"/>
              </a:rPr>
              <a:t> ImageNet</a:t>
            </a:r>
            <a:r>
              <a:rPr lang="zh-CN" altLang="en-US" sz="2800">
                <a:sym typeface="+mn-ea"/>
              </a:rPr>
              <a:t>数据库：http://www.image-net.org/</a:t>
            </a:r>
            <a:endParaRPr lang="zh-CN" altLang="en-US" sz="2800">
              <a:sym typeface="+mn-ea"/>
            </a:endParaRPr>
          </a:p>
          <a:p>
            <a:pPr lvl="1" indent="0" latinLnBrk="0">
              <a:spcBef>
                <a:spcPts val="0"/>
              </a:spcBef>
            </a:pPr>
            <a:r>
              <a:rPr lang="zh-CN" altLang="en-US" sz="2800">
                <a:sym typeface="+mn-ea"/>
              </a:rPr>
              <a:t>ImageNet是一个计算机视觉系统识别项目，由美国斯坦福的计算机科学家李飞飞模拟人类的识别系统建立的。能够从图片识别物体。目前已经包含14197122张图像，是已知的最大的图像数据库。</a:t>
            </a:r>
            <a:endParaRPr lang="zh-CN" altLang="en-US" sz="2800">
              <a:sym typeface="+mn-ea"/>
            </a:endParaRPr>
          </a:p>
          <a:p>
            <a:pPr indent="0" latinLnBrk="0">
              <a:spcBef>
                <a:spcPts val="0"/>
              </a:spcBef>
            </a:pPr>
            <a:r>
              <a:rPr lang="en-US" altLang="zh-CN" sz="2800"/>
              <a:t>PASCAL VOC</a:t>
            </a:r>
            <a:r>
              <a:rPr lang="zh-CN" altLang="en-US" sz="2800"/>
              <a:t>数据集：http://pjreddie.com/projects/pascal-voc-dataset-mirror/</a:t>
            </a:r>
            <a:endParaRPr lang="zh-CN" altLang="en-US" sz="2800"/>
          </a:p>
          <a:p>
            <a:pPr lvl="1" indent="0" latinLnBrk="0">
              <a:spcBef>
                <a:spcPts val="0"/>
              </a:spcBef>
            </a:pPr>
            <a:r>
              <a:rPr lang="zh-CN" altLang="en-US" sz="2800">
                <a:sym typeface="+mn-ea"/>
              </a:rPr>
              <a:t> PASCALVOC 数据集是视觉对象的分类识别和检测的一个基准测试，提供了检测算法学习性能的标准图像注释数据集和标准的评估系统。包含VOC2007（430M），VOC2012（1.9G）两个下载版本。</a:t>
            </a:r>
            <a:endParaRPr lang="zh-CN" altLang="en-US" sz="2800">
              <a:sym typeface="+mn-ea"/>
            </a:endParaRPr>
          </a:p>
          <a:p>
            <a:pPr lvl="1" indent="0" latinLnBrk="0">
              <a:buNone/>
            </a:pPr>
            <a:endParaRPr lang="zh-CN" altLang="en-US" sz="2400">
              <a:sym typeface="+mn-ea"/>
            </a:endParaRPr>
          </a:p>
          <a:p>
            <a:pPr marL="457200" lvl="1" indent="0">
              <a:buNone/>
            </a:pPr>
            <a:endParaRPr lang="zh-CN" altLang="en-US" sz="2400">
              <a:sym typeface="+mn-ea"/>
            </a:endParaRPr>
          </a:p>
          <a:p>
            <a:pPr marL="457200" lvl="1" indent="0">
              <a:buNone/>
            </a:pPr>
            <a:endParaRPr lang="zh-CN" altLang="en-US" sz="2400">
              <a:sym typeface="+mn-ea"/>
            </a:endParaRPr>
          </a:p>
          <a:p>
            <a:pPr marL="457200" lvl="1" indent="0">
              <a:buNone/>
            </a:pPr>
            <a:endParaRPr lang="zh-CN" altLang="en-US" sz="240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图像识别与处理数据集</a:t>
            </a:r>
            <a:endParaRPr lang="zh-CN" altLang="en-US" dirty="0"/>
          </a:p>
        </p:txBody>
      </p:sp>
      <p:sp>
        <p:nvSpPr>
          <p:cNvPr id="3" name="内容占位符 2"/>
          <p:cNvSpPr>
            <a:spLocks noGrp="1"/>
          </p:cNvSpPr>
          <p:nvPr>
            <p:ph idx="1"/>
          </p:nvPr>
        </p:nvSpPr>
        <p:spPr>
          <a:xfrm>
            <a:off x="245110" y="1600200"/>
            <a:ext cx="11442065" cy="4866005"/>
          </a:xfrm>
        </p:spPr>
        <p:txBody>
          <a:bodyPr/>
          <a:lstStyle/>
          <a:p>
            <a:pPr lvl="1">
              <a:buFont typeface="Arial" panose="020B0604020202020204" pitchFamily="34" charset="0"/>
              <a:buChar char="•"/>
            </a:pPr>
            <a:r>
              <a:rPr lang="zh-CN" altLang="en-US" sz="2400">
                <a:sym typeface="+mn-ea"/>
              </a:rPr>
              <a:t>COCO数据集：http://mscoco.org/</a:t>
            </a:r>
            <a:endParaRPr lang="zh-CN" altLang="en-US" sz="2400">
              <a:sym typeface="+mn-ea"/>
            </a:endParaRPr>
          </a:p>
          <a:p>
            <a:pPr lvl="1">
              <a:buFont typeface="宋体" panose="02010600030101010101" pitchFamily="2" charset="-122"/>
              <a:buChar char="–"/>
            </a:pPr>
            <a:r>
              <a:rPr lang="zh-CN" altLang="en-US" sz="2400">
                <a:sym typeface="+mn-ea"/>
              </a:rPr>
              <a:t>COCO的 全称是Common Objects in </a:t>
            </a:r>
            <a:r>
              <a:rPr lang="en-US" altLang="zh-CN" sz="2400">
                <a:sym typeface="+mn-ea"/>
              </a:rPr>
              <a:t>CO</a:t>
            </a:r>
            <a:r>
              <a:rPr lang="zh-CN" altLang="en-US" sz="2400">
                <a:sym typeface="+mn-ea"/>
              </a:rPr>
              <a:t>ntext，是微软团队提供的一个可以用来进行图像识别的数据集。MS COCO数据集中的图像分为训练、验证和测试集。主要特征目标分割、每个图像包含多个目标对象、80种对象、每个图像包含5个字幕、包含100000个人的关键点等。</a:t>
            </a:r>
            <a:endParaRPr lang="zh-CN" altLang="en-US" sz="2400">
              <a:sym typeface="+mn-ea"/>
            </a:endParaRPr>
          </a:p>
          <a:p>
            <a:pPr lvl="1">
              <a:buFont typeface="Arial" panose="020B0604020202020204" pitchFamily="34" charset="0"/>
              <a:buChar char="•"/>
            </a:pPr>
            <a:r>
              <a:rPr lang="zh-CN" altLang="en-US" sz="2400">
                <a:sym typeface="+mn-ea"/>
              </a:rPr>
              <a:t>LFW（Labeled Faces in the Wild）数据集：</a:t>
            </a:r>
            <a:endParaRPr lang="zh-CN" altLang="en-US" sz="2400">
              <a:sym typeface="+mn-ea"/>
            </a:endParaRPr>
          </a:p>
          <a:p>
            <a:pPr marL="457200" lvl="1" indent="0">
              <a:buFont typeface="Arial" panose="020B0604020202020204" pitchFamily="34" charset="0"/>
              <a:buNone/>
            </a:pPr>
            <a:r>
              <a:rPr lang="zh-CN" altLang="en-US" sz="2400">
                <a:sym typeface="+mn-ea"/>
              </a:rPr>
              <a:t>   http://vis-www.cs.umass.edu/lfw/index.html#download</a:t>
            </a:r>
            <a:endParaRPr lang="zh-CN" altLang="en-US" sz="2400">
              <a:sym typeface="+mn-ea"/>
            </a:endParaRPr>
          </a:p>
          <a:p>
            <a:pPr lvl="1">
              <a:buFont typeface="宋体" panose="02010600030101010101" pitchFamily="2" charset="-122"/>
              <a:buChar char="–"/>
            </a:pPr>
            <a:r>
              <a:rPr lang="zh-CN" altLang="en-US" sz="2400">
                <a:sym typeface="+mn-ea"/>
              </a:rPr>
              <a:t>LFW是一个用于研究无约束的</a:t>
            </a:r>
            <a:r>
              <a:rPr lang="zh-CN" altLang="en-US" sz="2400">
                <a:solidFill>
                  <a:srgbClr val="FF0000"/>
                </a:solidFill>
                <a:sym typeface="+mn-ea"/>
              </a:rPr>
              <a:t>人脸识别</a:t>
            </a:r>
            <a:r>
              <a:rPr lang="zh-CN" altLang="en-US" sz="2400">
                <a:sym typeface="+mn-ea"/>
              </a:rPr>
              <a:t>的数据库。该数据集包含了从网络收集的13000张人脸图像，每张图像都以被拍摄的人名命名。其中，有1680个人有两个或两个以上不同的照片。它是在自然环境下拍摄的，包含不同背景、方向、面部表情。</a:t>
            </a:r>
            <a:endParaRPr lang="zh-CN" altLang="en-US" sz="240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题目</a:t>
            </a:r>
            <a:r>
              <a:rPr lang="en-US" altLang="zh-CN" dirty="0"/>
              <a:t>4 </a:t>
            </a:r>
            <a:r>
              <a:rPr lang="zh-CN" altLang="en-US" b="1" i="0" dirty="0">
                <a:effectLst/>
                <a:latin typeface="Helvetica Neue"/>
              </a:rPr>
              <a:t>利用卷积神经网络抽取实体间关系</a:t>
            </a:r>
            <a:endParaRPr lang="zh-CN" altLang="en-US" dirty="0"/>
          </a:p>
        </p:txBody>
      </p:sp>
      <p:sp>
        <p:nvSpPr>
          <p:cNvPr id="3" name="内容占位符 2"/>
          <p:cNvSpPr>
            <a:spLocks noGrp="1"/>
          </p:cNvSpPr>
          <p:nvPr>
            <p:ph idx="1"/>
          </p:nvPr>
        </p:nvSpPr>
        <p:spPr/>
        <p:txBody>
          <a:bodyPr/>
          <a:lstStyle/>
          <a:p>
            <a:pPr algn="l">
              <a:buFont typeface="Arial" panose="020B0604020202020204" pitchFamily="34" charset="0"/>
              <a:buChar char="•"/>
            </a:pPr>
            <a:r>
              <a:rPr lang="zh-CN" altLang="en-US" sz="2400" b="0" i="0" dirty="0">
                <a:effectLst/>
                <a:latin typeface="Helvetica Neue"/>
              </a:rPr>
              <a:t>参考论文：</a:t>
            </a:r>
            <a:r>
              <a:rPr lang="en-US" altLang="zh-CN" sz="2400" b="0" i="0" dirty="0">
                <a:effectLst/>
                <a:latin typeface="Helvetica Neue"/>
              </a:rPr>
              <a:t>Relation classification via convolutional deep neural network.2014. COLING</a:t>
            </a:r>
            <a:endParaRPr lang="en-US" altLang="zh-CN" sz="2400" b="0" i="0" dirty="0">
              <a:effectLst/>
              <a:latin typeface="Helvetica Neue"/>
            </a:endParaRPr>
          </a:p>
          <a:p>
            <a:pPr algn="l">
              <a:buFont typeface="Arial" panose="020B0604020202020204" pitchFamily="34" charset="0"/>
              <a:buChar char="•"/>
            </a:pPr>
            <a:r>
              <a:rPr lang="zh-CN" altLang="en-US" sz="2400" b="0" i="0" dirty="0">
                <a:effectLst/>
                <a:latin typeface="Helvetica Neue"/>
              </a:rPr>
              <a:t>参考框架、工具：</a:t>
            </a:r>
            <a:r>
              <a:rPr lang="en-US" altLang="zh-CN" sz="2400" b="0" i="0" dirty="0">
                <a:effectLst/>
                <a:latin typeface="Helvetica Neue"/>
              </a:rPr>
              <a:t>python3.x</a:t>
            </a:r>
            <a:r>
              <a:rPr lang="zh-CN" altLang="en-US" sz="2400" b="0" i="0" dirty="0">
                <a:effectLst/>
                <a:latin typeface="Helvetica Neue"/>
              </a:rPr>
              <a:t>、</a:t>
            </a:r>
            <a:r>
              <a:rPr lang="en-US" altLang="zh-CN" sz="2400" b="0" i="0" dirty="0">
                <a:effectLst/>
                <a:latin typeface="Helvetica Neue"/>
              </a:rPr>
              <a:t>pytorch1.x</a:t>
            </a:r>
            <a:endParaRPr lang="en-US" altLang="zh-CN" sz="2400" b="0" i="0" dirty="0">
              <a:effectLst/>
              <a:latin typeface="Helvetica Neue"/>
            </a:endParaRPr>
          </a:p>
          <a:p>
            <a:pPr algn="l">
              <a:buFont typeface="Arial" panose="020B0604020202020204" pitchFamily="34" charset="0"/>
              <a:buChar char="•"/>
            </a:pPr>
            <a:r>
              <a:rPr lang="zh-CN" altLang="en-US" sz="2400" b="0" i="0" dirty="0">
                <a:effectLst/>
                <a:latin typeface="Helvetica Neue"/>
              </a:rPr>
              <a:t>作业难度较大</a:t>
            </a:r>
            <a:endParaRPr lang="zh-CN" altLang="en-US" sz="2400" b="0" i="0" dirty="0">
              <a:effectLst/>
              <a:latin typeface="Helvetica Neue"/>
            </a:endParaRPr>
          </a:p>
          <a:p>
            <a:pPr algn="l">
              <a:buFont typeface="Arial" panose="020B0604020202020204" pitchFamily="34" charset="0"/>
              <a:buChar char="•"/>
            </a:pPr>
            <a:r>
              <a:rPr lang="zh-CN" altLang="en-US" sz="2400" b="0" i="0" dirty="0">
                <a:effectLst/>
                <a:latin typeface="Helvetica Neue"/>
              </a:rPr>
              <a:t>使用技术手段：</a:t>
            </a:r>
            <a:r>
              <a:rPr lang="en-US" altLang="zh-CN" sz="2400" b="0" i="0" dirty="0">
                <a:effectLst/>
                <a:latin typeface="Helvetica Neue"/>
              </a:rPr>
              <a:t>word2vec</a:t>
            </a:r>
            <a:r>
              <a:rPr lang="zh-CN" altLang="en-US" sz="2400" b="0" i="0" dirty="0">
                <a:effectLst/>
                <a:latin typeface="Helvetica Neue"/>
              </a:rPr>
              <a:t>、</a:t>
            </a:r>
            <a:r>
              <a:rPr lang="en-US" altLang="zh-CN" sz="2400" b="0" i="0" dirty="0">
                <a:effectLst/>
                <a:latin typeface="Helvetica Neue"/>
              </a:rPr>
              <a:t>CNN</a:t>
            </a:r>
            <a:r>
              <a:rPr lang="zh-CN" altLang="en-US" sz="2400" b="0" i="0" dirty="0">
                <a:effectLst/>
                <a:latin typeface="Helvetica Neue"/>
              </a:rPr>
              <a:t>、</a:t>
            </a:r>
            <a:r>
              <a:rPr lang="en-US" altLang="zh-CN" sz="2400" b="0" i="0" dirty="0" err="1">
                <a:effectLst/>
                <a:latin typeface="Helvetica Neue"/>
              </a:rPr>
              <a:t>MaxPooling</a:t>
            </a:r>
            <a:endParaRPr lang="en-US" altLang="zh-CN" sz="2400" b="0" i="0" dirty="0">
              <a:effectLst/>
              <a:latin typeface="Helvetica Neue"/>
            </a:endParaRPr>
          </a:p>
          <a:p>
            <a:pPr algn="l">
              <a:buFont typeface="Arial" panose="020B0604020202020204" pitchFamily="34" charset="0"/>
              <a:buChar char="•"/>
            </a:pPr>
            <a:r>
              <a:rPr lang="zh-CN" altLang="en-US" sz="2400" b="0" i="0" dirty="0">
                <a:effectLst/>
                <a:latin typeface="Helvetica Neue"/>
              </a:rPr>
              <a:t>推荐数据集：关系抽取数据集</a:t>
            </a:r>
            <a:r>
              <a:rPr lang="en-US" altLang="zh-CN" sz="2400" b="0" i="0" dirty="0">
                <a:effectLst/>
                <a:latin typeface="Helvetica Neue"/>
              </a:rPr>
              <a:t>SemEval2010 task8</a:t>
            </a:r>
            <a:r>
              <a:rPr lang="zh-CN" altLang="en-US" sz="2400" b="0" i="0" dirty="0">
                <a:effectLst/>
                <a:latin typeface="Helvetica Neue"/>
              </a:rPr>
              <a:t>（可以用任意其他关系抽取数据集完成）</a:t>
            </a:r>
            <a:endParaRPr lang="zh-CN" altLang="en-US" sz="2400" b="0" i="0" dirty="0">
              <a:effectLst/>
              <a:latin typeface="Helvetica Neue"/>
            </a:endParaRPr>
          </a:p>
          <a:p>
            <a:pPr algn="l">
              <a:buFont typeface="Arial" panose="020B0604020202020204" pitchFamily="34" charset="0"/>
              <a:buChar char="•"/>
            </a:pPr>
            <a:r>
              <a:rPr lang="zh-CN" altLang="en-US" sz="2400" b="0" i="0" dirty="0">
                <a:effectLst/>
                <a:latin typeface="Helvetica Neue"/>
              </a:rPr>
              <a:t>推荐词向量：</a:t>
            </a:r>
            <a:r>
              <a:rPr lang="en-US" altLang="zh-CN" sz="2400" b="0" i="0" dirty="0">
                <a:effectLst/>
                <a:latin typeface="Helvetica Neue"/>
              </a:rPr>
              <a:t>Glove</a:t>
            </a:r>
            <a:endParaRPr lang="en-US" altLang="zh-CN" sz="2400" b="0" i="0" dirty="0">
              <a:effectLst/>
              <a:latin typeface="Helvetica Neue"/>
            </a:endParaRPr>
          </a:p>
          <a:p>
            <a:pPr algn="l">
              <a:buFont typeface="Arial" panose="020B0604020202020204" pitchFamily="34" charset="0"/>
              <a:buChar char="•"/>
            </a:pPr>
            <a:r>
              <a:rPr lang="zh-CN" altLang="en-US" sz="2400" b="0" i="0" dirty="0">
                <a:effectLst/>
                <a:latin typeface="Helvetica Neue"/>
              </a:rPr>
              <a:t>本项目包含：</a:t>
            </a:r>
            <a:r>
              <a:rPr lang="en-US" altLang="zh-CN" sz="2400" b="0" i="0" dirty="0">
                <a:effectLst/>
                <a:latin typeface="Helvetica Neue"/>
              </a:rPr>
              <a:t>1.</a:t>
            </a:r>
            <a:r>
              <a:rPr lang="zh-CN" altLang="en-US" sz="2400" b="0" i="0" dirty="0">
                <a:effectLst/>
                <a:latin typeface="Helvetica Neue"/>
              </a:rPr>
              <a:t>数据集构造（预处理）、</a:t>
            </a:r>
            <a:r>
              <a:rPr lang="en-US" altLang="zh-CN" sz="2400" b="0" i="0" dirty="0">
                <a:effectLst/>
                <a:latin typeface="Helvetica Neue"/>
              </a:rPr>
              <a:t>2. </a:t>
            </a:r>
            <a:r>
              <a:rPr lang="zh-CN" altLang="en-US" sz="2400" b="0" i="0" dirty="0">
                <a:effectLst/>
                <a:latin typeface="Helvetica Neue"/>
              </a:rPr>
              <a:t>模型搭建和训练、</a:t>
            </a:r>
            <a:r>
              <a:rPr lang="en-US" altLang="zh-CN" sz="2400" b="0" i="0" dirty="0">
                <a:effectLst/>
                <a:latin typeface="Helvetica Neue"/>
              </a:rPr>
              <a:t>3. </a:t>
            </a:r>
            <a:r>
              <a:rPr lang="zh-CN" altLang="en-US" sz="2400" b="0" i="0" dirty="0">
                <a:effectLst/>
                <a:latin typeface="Helvetica Neue"/>
              </a:rPr>
              <a:t>模型测试和展示</a:t>
            </a:r>
            <a:endParaRPr lang="zh-CN" altLang="en-US" sz="2400" b="0" i="0" dirty="0">
              <a:effectLst/>
              <a:latin typeface="Helvetica Neue"/>
            </a:endParaRPr>
          </a:p>
          <a:p>
            <a:endParaRPr lang="zh-CN" altLang="en-US"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图像识别与处理数据集</a:t>
            </a:r>
            <a:endParaRPr lang="zh-CN" altLang="en-US" dirty="0"/>
          </a:p>
        </p:txBody>
      </p:sp>
      <p:sp>
        <p:nvSpPr>
          <p:cNvPr id="3" name="内容占位符 2"/>
          <p:cNvSpPr>
            <a:spLocks noGrp="1"/>
          </p:cNvSpPr>
          <p:nvPr>
            <p:ph idx="1"/>
          </p:nvPr>
        </p:nvSpPr>
        <p:spPr>
          <a:xfrm>
            <a:off x="245110" y="1600200"/>
            <a:ext cx="11228705" cy="4866005"/>
          </a:xfrm>
        </p:spPr>
        <p:txBody>
          <a:bodyPr/>
          <a:lstStyle/>
          <a:p>
            <a:pPr lvl="1">
              <a:buFont typeface="Arial" panose="020B0604020202020204" pitchFamily="34" charset="0"/>
              <a:buChar char="•"/>
            </a:pPr>
            <a:r>
              <a:rPr lang="zh-CN" altLang="en-US">
                <a:sym typeface="+mn-ea"/>
              </a:rPr>
              <a:t>IJB-A数据集：http://www.nist.gov/itl/iad/ig/ijba_request.cfm</a:t>
            </a:r>
            <a:endParaRPr lang="zh-CN" altLang="en-US">
              <a:sym typeface="+mn-ea"/>
            </a:endParaRPr>
          </a:p>
          <a:p>
            <a:pPr lvl="1">
              <a:buFont typeface="Arial" panose="020B0604020202020204" pitchFamily="34" charset="0"/>
              <a:buChar char="–"/>
            </a:pPr>
            <a:r>
              <a:rPr lang="zh-CN" altLang="en-US">
                <a:sym typeface="+mn-ea"/>
              </a:rPr>
              <a:t>IJB-A Dataset 是一个用于</a:t>
            </a:r>
            <a:r>
              <a:rPr lang="zh-CN" altLang="en-US">
                <a:solidFill>
                  <a:srgbClr val="FF0000"/>
                </a:solidFill>
                <a:sym typeface="+mn-ea"/>
              </a:rPr>
              <a:t>人脸检测和识别</a:t>
            </a:r>
            <a:r>
              <a:rPr lang="zh-CN" altLang="en-US">
                <a:sym typeface="+mn-ea"/>
              </a:rPr>
              <a:t>的数据库，全称为 IARPA Janus Benchmark A，其包含 1845 个对象、11754 张图片、55026 个视频帧、7011 个视频和 10044 张非人脸图像，该数据集由美国国家标准化研究院 NIST 发布。</a:t>
            </a:r>
            <a:endParaRPr lang="zh-CN" altLang="en-US">
              <a:sym typeface="+mn-ea"/>
            </a:endParaRPr>
          </a:p>
          <a:p>
            <a:pPr lvl="1">
              <a:buFont typeface="Arial" panose="020B0604020202020204" pitchFamily="34" charset="0"/>
              <a:buChar char="•"/>
            </a:pPr>
            <a:r>
              <a:rPr lang="zh-CN" altLang="en-US">
                <a:sym typeface="+mn-ea"/>
              </a:rPr>
              <a:t>PubFig:数据集：http://www.cs.columbia.edu/CAVE/databases/pubfig/</a:t>
            </a:r>
            <a:endParaRPr lang="zh-CN" altLang="en-US">
              <a:sym typeface="+mn-ea"/>
            </a:endParaRPr>
          </a:p>
          <a:p>
            <a:pPr lvl="1">
              <a:buFont typeface="Arial" panose="020B0604020202020204" pitchFamily="34" charset="0"/>
              <a:buChar char="–"/>
            </a:pPr>
            <a:r>
              <a:rPr lang="zh-CN" altLang="en-US">
                <a:sym typeface="+mn-ea"/>
              </a:rPr>
              <a:t>哥伦比亚大学的公众人物脸部数据集，包含有200个人的58k+人脸图像，主要用于非限制场景下的</a:t>
            </a:r>
            <a:r>
              <a:rPr lang="zh-CN" altLang="en-US">
                <a:solidFill>
                  <a:srgbClr val="FF0000"/>
                </a:solidFill>
                <a:sym typeface="+mn-ea"/>
              </a:rPr>
              <a:t>人脸识别</a:t>
            </a:r>
            <a:r>
              <a:rPr lang="zh-CN" altLang="en-US">
                <a:sym typeface="+mn-ea"/>
              </a:rPr>
              <a:t>。</a:t>
            </a:r>
            <a:endParaRPr lang="zh-CN" altLang="en-US">
              <a:sym typeface="+mn-ea"/>
            </a:endParaRPr>
          </a:p>
          <a:p>
            <a:pPr marL="457200" lvl="1" indent="0">
              <a:buFont typeface="Arial" panose="020B0604020202020204" pitchFamily="34" charset="0"/>
              <a:buNone/>
            </a:pPr>
            <a:endParaRPr lang="zh-CN" altLang="en-US" sz="2400">
              <a:sym typeface="+mn-ea"/>
            </a:endParaRPr>
          </a:p>
          <a:p>
            <a:pPr lvl="1">
              <a:buFont typeface="宋体" panose="02010600030101010101" pitchFamily="2" charset="-122"/>
              <a:buChar char="–"/>
            </a:pPr>
            <a:endParaRPr lang="zh-CN" altLang="en-US" sz="2400">
              <a:sym typeface="+mn-ea"/>
            </a:endParaRPr>
          </a:p>
          <a:p>
            <a:pPr lvl="1">
              <a:buFont typeface="宋体" panose="02010600030101010101" pitchFamily="2" charset="-122"/>
              <a:buChar char="–"/>
            </a:pPr>
            <a:endParaRPr lang="zh-CN" altLang="en-US" sz="2400">
              <a:sym typeface="+mn-ea"/>
            </a:endParaRPr>
          </a:p>
          <a:p>
            <a:pPr marL="457200" lvl="1" indent="0">
              <a:buFont typeface="Arial" panose="020B0604020202020204" pitchFamily="34" charset="0"/>
              <a:buNone/>
            </a:pPr>
            <a:r>
              <a:rPr lang="zh-CN" altLang="en-US" sz="2400">
                <a:sym typeface="+mn-ea"/>
              </a:rPr>
              <a:t>   </a:t>
            </a:r>
            <a:endParaRPr lang="zh-CN" altLang="en-US" sz="2400">
              <a:sym typeface="+mn-ea"/>
            </a:endParaRPr>
          </a:p>
          <a:p>
            <a:pPr marL="457200" lvl="1" indent="0">
              <a:buFont typeface="宋体" panose="02010600030101010101" pitchFamily="2" charset="-122"/>
              <a:buNone/>
            </a:pPr>
            <a:endParaRPr lang="zh-CN" altLang="en-US" sz="240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标题 1"/>
          <p:cNvSpPr>
            <a:spLocks noGrp="1" noChangeArrowheads="1"/>
          </p:cNvSpPr>
          <p:nvPr>
            <p:ph type="title"/>
          </p:nvPr>
        </p:nvSpPr>
        <p:spPr/>
        <p:txBody>
          <a:bodyPr/>
          <a:lstStyle/>
          <a:p>
            <a:r>
              <a:rPr lang="zh-CN" altLang="en-US"/>
              <a:t>开放数据集</a:t>
            </a:r>
            <a:endParaRPr lang="zh-CN" altLang="en-US"/>
          </a:p>
        </p:txBody>
      </p:sp>
      <p:sp>
        <p:nvSpPr>
          <p:cNvPr id="82947" name="内容占位符 2"/>
          <p:cNvSpPr>
            <a:spLocks noGrp="1" noChangeArrowheads="1"/>
          </p:cNvSpPr>
          <p:nvPr>
            <p:ph idx="1"/>
          </p:nvPr>
        </p:nvSpPr>
        <p:spPr/>
        <p:txBody>
          <a:bodyPr/>
          <a:lstStyle/>
          <a:p>
            <a:r>
              <a:rPr lang="en-US" altLang="zh-CN"/>
              <a:t>Kaggle</a:t>
            </a:r>
            <a:r>
              <a:rPr lang="zh-CN" altLang="en-US"/>
              <a:t>数据集：</a:t>
            </a:r>
            <a:r>
              <a:rPr lang="en-US" altLang="zh-CN"/>
              <a:t>https://www.kaggle.com/datasets</a:t>
            </a:r>
            <a:endParaRPr lang="en-US" altLang="zh-CN"/>
          </a:p>
          <a:p>
            <a:pPr lvl="1"/>
            <a:r>
              <a:rPr lang="zh-CN" altLang="en-US"/>
              <a:t>每个数据集都是一个小型社区，用户可以在其中讨论数据、查找公共代码或在内核中创建自己的项目。包含各式各样的真实数据集。</a:t>
            </a:r>
            <a:endParaRPr lang="en-US" altLang="zh-CN"/>
          </a:p>
          <a:p>
            <a:r>
              <a:rPr lang="en-US" altLang="zh-CN"/>
              <a:t>CIFAR10</a:t>
            </a:r>
            <a:r>
              <a:rPr lang="zh-CN" altLang="en-US"/>
              <a:t>数据集：</a:t>
            </a:r>
            <a:r>
              <a:rPr lang="en-US" altLang="zh-CN"/>
              <a:t>https://www.cs.toronto.edu/~kriz/cifar.html</a:t>
            </a:r>
            <a:endParaRPr lang="en-US" altLang="zh-CN"/>
          </a:p>
          <a:p>
            <a:r>
              <a:rPr lang="en-US" altLang="zh-CN"/>
              <a:t>Amazon</a:t>
            </a:r>
            <a:r>
              <a:rPr lang="zh-CN" altLang="en-US"/>
              <a:t>数据集：</a:t>
            </a:r>
            <a:r>
              <a:rPr lang="en-US" altLang="zh-CN">
                <a:hlinkClick r:id="rId1"/>
              </a:rPr>
              <a:t>http://jmcauley.ucsd.edu/data/amazon/</a:t>
            </a:r>
            <a:endParaRPr lang="en-US" altLang="zh-CN"/>
          </a:p>
          <a:p>
            <a:pPr lvl="1"/>
            <a:r>
              <a:rPr lang="zh-CN" altLang="en-US"/>
              <a:t>数据源包含多个不同领域的数据集，如：公共交通、生态资源、卫星图像等</a:t>
            </a:r>
            <a:endParaRPr lang="en-US" altLang="zh-CN"/>
          </a:p>
          <a:p>
            <a:r>
              <a:rPr lang="en-US" altLang="zh-CN"/>
              <a:t>MNIST</a:t>
            </a:r>
            <a:r>
              <a:rPr lang="zh-CN" altLang="en-US"/>
              <a:t>数据集：</a:t>
            </a:r>
            <a:r>
              <a:rPr lang="en-US" altLang="zh-CN"/>
              <a:t>http://yann.lecun.com/exdb/mnist/</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内容占位符 2"/>
          <p:cNvSpPr>
            <a:spLocks noGrp="1" noChangeArrowheads="1"/>
          </p:cNvSpPr>
          <p:nvPr>
            <p:ph idx="1"/>
          </p:nvPr>
        </p:nvSpPr>
        <p:spPr/>
        <p:txBody>
          <a:bodyPr/>
          <a:lstStyle/>
          <a:p>
            <a:r>
              <a:rPr lang="en-US" altLang="zh-CN"/>
              <a:t>UCI</a:t>
            </a:r>
            <a:r>
              <a:rPr lang="zh-CN" altLang="en-US"/>
              <a:t>机器学习资源库：</a:t>
            </a:r>
            <a:r>
              <a:rPr lang="en-US" altLang="zh-CN">
                <a:hlinkClick r:id="rId1"/>
              </a:rPr>
              <a:t>https://archive.ics.uci.edu/ml/datasets.html</a:t>
            </a:r>
            <a:endParaRPr lang="en-US" altLang="zh-CN"/>
          </a:p>
          <a:p>
            <a:pPr lvl="1"/>
            <a:r>
              <a:rPr lang="zh-CN" altLang="en-US"/>
              <a:t>来自加州大学信息与计算机科学学院的大型资源库，包含</a:t>
            </a:r>
            <a:r>
              <a:rPr lang="en-US" altLang="zh-CN"/>
              <a:t>100</a:t>
            </a:r>
            <a:r>
              <a:rPr lang="zh-CN" altLang="en-US"/>
              <a:t>多个数据集。用户可以找到单变量和多变量时间序列数据集，分类、回归或推荐系统的数据集。有些</a:t>
            </a:r>
            <a:r>
              <a:rPr lang="en-US" altLang="zh-CN"/>
              <a:t>UCI</a:t>
            </a:r>
            <a:r>
              <a:rPr lang="zh-CN" altLang="en-US"/>
              <a:t>的数据集已经是被清洗过的。</a:t>
            </a:r>
            <a:endParaRPr lang="en-US" altLang="zh-CN"/>
          </a:p>
          <a:p>
            <a:r>
              <a:rPr lang="zh-CN" altLang="en-US"/>
              <a:t>谷歌数据集搜索引擎：可以按名称搜索数据集的工具箱：</a:t>
            </a:r>
            <a:r>
              <a:rPr lang="en-US" altLang="zh-CN"/>
              <a:t>https://toolbox.google.com/datasetsearch</a:t>
            </a:r>
            <a:endParaRPr lang="zh-CN" altLang="en-US"/>
          </a:p>
          <a:p>
            <a:pPr lvl="1"/>
            <a:endParaRPr lang="zh-CN" altLang="en-US"/>
          </a:p>
        </p:txBody>
      </p:sp>
      <p:sp>
        <p:nvSpPr>
          <p:cNvPr id="4" name="标题 1"/>
          <p:cNvSpPr txBox="1"/>
          <p:nvPr/>
        </p:nvSpPr>
        <p:spPr bwMode="auto">
          <a:xfrm>
            <a:off x="762000" y="4270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9pPr>
          </a:lstStyle>
          <a:p>
            <a:pPr>
              <a:defRPr/>
            </a:pPr>
            <a:r>
              <a:rPr lang="zh-CN" altLang="en-US" kern="0"/>
              <a:t>开放数据集</a:t>
            </a:r>
            <a:endParaRPr lang="zh-CN" altLang="en-US" kern="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内容占位符 2"/>
          <p:cNvSpPr>
            <a:spLocks noGrp="1" noChangeArrowheads="1"/>
          </p:cNvSpPr>
          <p:nvPr>
            <p:ph idx="1"/>
          </p:nvPr>
        </p:nvSpPr>
        <p:spPr/>
        <p:txBody>
          <a:bodyPr/>
          <a:lstStyle/>
          <a:p>
            <a:r>
              <a:rPr lang="zh-CN" altLang="en-US"/>
              <a:t>微软数据集：</a:t>
            </a:r>
            <a:r>
              <a:rPr lang="en-US" altLang="zh-CN"/>
              <a:t> </a:t>
            </a:r>
            <a:r>
              <a:rPr lang="en-US" altLang="zh-CN">
                <a:hlinkClick r:id="rId1"/>
              </a:rPr>
              <a:t>https://msropendata.com/</a:t>
            </a:r>
            <a:endParaRPr lang="en-US" altLang="zh-CN"/>
          </a:p>
          <a:p>
            <a:r>
              <a:rPr lang="en-US" altLang="zh-CN">
                <a:hlinkClick r:id="rId2"/>
              </a:rPr>
              <a:t>https://github.com/awesomedata/awesome-public-datasets</a:t>
            </a:r>
            <a:endParaRPr lang="en-US" altLang="zh-CN"/>
          </a:p>
          <a:p>
            <a:pPr lvl="1"/>
            <a:r>
              <a:rPr lang="zh-CN" altLang="en-US"/>
              <a:t>按“主题”组织的数据集，比如生物学、经济学、教育学等</a:t>
            </a:r>
            <a:endParaRPr lang="en-US" altLang="zh-CN"/>
          </a:p>
          <a:p>
            <a:r>
              <a:rPr lang="zh-CN" altLang="en-US"/>
              <a:t>计算机视觉数据集：</a:t>
            </a:r>
            <a:r>
              <a:rPr lang="en-US" altLang="zh-CN">
                <a:hlinkClick r:id="rId3"/>
              </a:rPr>
              <a:t>https://www.visualdata.io/</a:t>
            </a:r>
            <a:endParaRPr lang="en-US" altLang="zh-CN"/>
          </a:p>
          <a:p>
            <a:endParaRPr lang="zh-CN" altLang="en-US"/>
          </a:p>
        </p:txBody>
      </p:sp>
      <p:sp>
        <p:nvSpPr>
          <p:cNvPr id="4" name="标题 1"/>
          <p:cNvSpPr txBox="1"/>
          <p:nvPr/>
        </p:nvSpPr>
        <p:spPr bwMode="auto">
          <a:xfrm>
            <a:off x="762000" y="4270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FF0000"/>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FF0000"/>
                </a:solidFill>
                <a:latin typeface="Arial" panose="020B0604020202020204" pitchFamily="34" charset="0"/>
                <a:ea typeface="宋体" panose="02010600030101010101" pitchFamily="2" charset="-122"/>
              </a:defRPr>
            </a:lvl9pPr>
          </a:lstStyle>
          <a:p>
            <a:pPr>
              <a:defRPr/>
            </a:pPr>
            <a:r>
              <a:rPr lang="zh-CN" altLang="en-US" kern="0"/>
              <a:t>开放数据集</a:t>
            </a:r>
            <a:endParaRPr lang="zh-CN" altLang="en-US" kern="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981200" y="274638"/>
            <a:ext cx="5562600" cy="868362"/>
          </a:xfrm>
        </p:spPr>
        <p:txBody>
          <a:bodyPr/>
          <a:lstStyle/>
          <a:p>
            <a:pPr algn="l"/>
            <a:r>
              <a:rPr lang="en-US" altLang="zh-CN" dirty="0"/>
              <a:t>          </a:t>
            </a:r>
            <a:r>
              <a:rPr lang="zh-CN" altLang="en-US" dirty="0"/>
              <a:t>其他学术资源</a:t>
            </a:r>
            <a:endParaRPr lang="zh-CN" altLang="en-US" dirty="0"/>
          </a:p>
        </p:txBody>
      </p:sp>
      <p:sp>
        <p:nvSpPr>
          <p:cNvPr id="86019" name="Rectangle 3"/>
          <p:cNvSpPr>
            <a:spLocks noGrp="1" noChangeArrowheads="1"/>
          </p:cNvSpPr>
          <p:nvPr>
            <p:ph type="body" idx="1"/>
          </p:nvPr>
        </p:nvSpPr>
        <p:spPr>
          <a:xfrm>
            <a:off x="76200" y="1752600"/>
            <a:ext cx="11734800" cy="3505200"/>
          </a:xfrm>
        </p:spPr>
        <p:txBody>
          <a:bodyPr/>
          <a:lstStyle/>
          <a:p>
            <a:r>
              <a:rPr lang="en-US" altLang="zh-CN">
                <a:solidFill>
                  <a:schemeClr val="accent2"/>
                </a:solidFill>
              </a:rPr>
              <a:t>1. </a:t>
            </a:r>
            <a:r>
              <a:rPr lang="en-US" altLang="zh-CN" b="1">
                <a:solidFill>
                  <a:schemeClr val="accent2"/>
                </a:solidFill>
              </a:rPr>
              <a:t>Weka</a:t>
            </a:r>
            <a:endParaRPr lang="en-US" altLang="zh-CN" b="1">
              <a:solidFill>
                <a:schemeClr val="accent2"/>
              </a:solidFill>
            </a:endParaRPr>
          </a:p>
          <a:p>
            <a:r>
              <a:rPr lang="en-US" altLang="zh-CN"/>
              <a:t>http://www.cs.waikato.ac.nz/ml/weka/</a:t>
            </a:r>
            <a:endParaRPr lang="zh-CN" altLang="zh-CN"/>
          </a:p>
          <a:p>
            <a:r>
              <a:rPr lang="en-US" altLang="zh-CN" u="sng">
                <a:hlinkClick r:id="rId1"/>
              </a:rPr>
              <a:t>Waikato Environment for Knowledge Analysis</a:t>
            </a:r>
            <a:r>
              <a:rPr lang="en-US" altLang="zh-CN"/>
              <a:t> (Weka) is a machine learning platform developed by the University of Waikato, New Zealand. It is written in Java and provides a graphical user interface, command line interface and Java API. It is perhaps the most popular Java machine learning library and a great place to start or practice machine learning.</a:t>
            </a:r>
            <a:endParaRPr lang="zh-CN" altLang="zh-CN"/>
          </a:p>
          <a:p>
            <a:pPr>
              <a:buFontTx/>
              <a:buNone/>
            </a:pPr>
            <a:endParaRPr lang="zh-CN" altLang="en-US"/>
          </a:p>
        </p:txBody>
      </p:sp>
      <p:pic>
        <p:nvPicPr>
          <p:cNvPr id="86020" name="图片 3" descr="Weka Explorer Interface with the Iris dataset loaded">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87363"/>
            <a:ext cx="28543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内容占位符 2"/>
          <p:cNvSpPr>
            <a:spLocks noGrp="1"/>
          </p:cNvSpPr>
          <p:nvPr>
            <p:ph idx="1"/>
          </p:nvPr>
        </p:nvSpPr>
        <p:spPr>
          <a:xfrm>
            <a:off x="0" y="914400"/>
            <a:ext cx="12192000" cy="4114800"/>
          </a:xfrm>
        </p:spPr>
        <p:txBody>
          <a:bodyPr/>
          <a:lstStyle/>
          <a:p>
            <a:pPr>
              <a:defRPr/>
            </a:pPr>
            <a:r>
              <a:rPr lang="en-US" altLang="zh-CN" sz="2800" b="1" dirty="0">
                <a:solidFill>
                  <a:schemeClr val="accent2"/>
                </a:solidFill>
              </a:rPr>
              <a:t>2 Machine Learning Methods</a:t>
            </a:r>
            <a:br>
              <a:rPr lang="en-US" altLang="zh-CN" sz="2800" dirty="0"/>
            </a:br>
            <a:r>
              <a:rPr lang="en-US" altLang="zh-CN" sz="2800" dirty="0"/>
              <a:t>  </a:t>
            </a:r>
            <a:endParaRPr lang="en-US" altLang="zh-CN" sz="2800" dirty="0"/>
          </a:p>
          <a:p>
            <a:pPr marL="0" indent="0">
              <a:buFontTx/>
              <a:buNone/>
              <a:defRPr/>
            </a:pPr>
            <a:r>
              <a:rPr lang="en-US" altLang="zh-CN" sz="2800" dirty="0"/>
              <a:t>CRF++  </a:t>
            </a:r>
            <a:r>
              <a:rPr lang="en-US" altLang="zh-CN" sz="2800" dirty="0">
                <a:hlinkClick r:id="rId1"/>
              </a:rPr>
              <a:t>http://crfpp.sourceforge.net/</a:t>
            </a:r>
            <a:br>
              <a:rPr lang="en-US" altLang="zh-CN" sz="2800" dirty="0"/>
            </a:br>
            <a:r>
              <a:rPr lang="en-US" altLang="zh-CN" sz="2800" dirty="0"/>
              <a:t>LIBSVM </a:t>
            </a:r>
            <a:r>
              <a:rPr lang="en-US" altLang="zh-CN" sz="2800" dirty="0">
                <a:hlinkClick r:id="rId2"/>
              </a:rPr>
              <a:t>http://www.csie.ntu.edu.tw/~cjlin/libsvm/</a:t>
            </a:r>
            <a:endParaRPr lang="en-US" altLang="zh-CN" sz="2800" dirty="0"/>
          </a:p>
          <a:p>
            <a:pPr marL="0" indent="0">
              <a:buFontTx/>
              <a:buNone/>
              <a:defRPr/>
            </a:pPr>
            <a:endParaRPr lang="en-US" altLang="zh-CN" sz="2800" dirty="0"/>
          </a:p>
          <a:p>
            <a:pPr>
              <a:defRPr/>
            </a:pPr>
            <a:r>
              <a:rPr lang="en-US" altLang="zh-CN" sz="2800" b="1" dirty="0">
                <a:solidFill>
                  <a:schemeClr val="accent2"/>
                </a:solidFill>
              </a:rPr>
              <a:t>3 Topic Modeling Tools</a:t>
            </a:r>
            <a:br>
              <a:rPr lang="en-US" altLang="zh-CN" sz="2800" b="1" dirty="0">
                <a:solidFill>
                  <a:schemeClr val="accent2"/>
                </a:solidFill>
              </a:rPr>
            </a:br>
            <a:r>
              <a:rPr lang="en-US" altLang="zh-CN" sz="2800" dirty="0"/>
              <a:t>  </a:t>
            </a:r>
            <a:r>
              <a:rPr lang="en-US" altLang="zh-CN" sz="2800" dirty="0" err="1"/>
              <a:t>Matlab</a:t>
            </a:r>
            <a:r>
              <a:rPr lang="en-US" altLang="zh-CN" sz="2800" dirty="0"/>
              <a:t> </a:t>
            </a:r>
            <a:r>
              <a:rPr lang="en-US" altLang="zh-CN" sz="2800" dirty="0">
                <a:hlinkClick r:id="rId3"/>
              </a:rPr>
              <a:t>http://psiexp.ss.uci.edu/research/programs_data/toolbox.htm</a:t>
            </a:r>
            <a:endParaRPr lang="zh-CN" altLang="en-US" sz="28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内容占位符 2"/>
          <p:cNvSpPr>
            <a:spLocks noGrp="1" noChangeArrowheads="1"/>
          </p:cNvSpPr>
          <p:nvPr>
            <p:ph idx="1"/>
          </p:nvPr>
        </p:nvSpPr>
        <p:spPr>
          <a:xfrm>
            <a:off x="228600" y="990600"/>
            <a:ext cx="11277600" cy="5410200"/>
          </a:xfrm>
        </p:spPr>
        <p:txBody>
          <a:bodyPr/>
          <a:lstStyle/>
          <a:p>
            <a:r>
              <a:rPr lang="en-US" altLang="zh-CN" sz="2800" b="1">
                <a:solidFill>
                  <a:schemeClr val="accent2"/>
                </a:solidFill>
              </a:rPr>
              <a:t>4 Computational Linguistics Toolbox</a:t>
            </a:r>
            <a:br>
              <a:rPr lang="en-US" altLang="zh-CN" sz="2800" b="1">
                <a:solidFill>
                  <a:schemeClr val="accent2"/>
                </a:solidFill>
              </a:rPr>
            </a:br>
            <a:r>
              <a:rPr lang="en-US" altLang="zh-CN" sz="2800"/>
              <a:t>  CLT </a:t>
            </a:r>
            <a:r>
              <a:rPr lang="en-US" altLang="zh-CN" sz="2800">
                <a:hlinkClick r:id="rId1"/>
              </a:rPr>
              <a:t>http://complingone.georgetown.edu/~linguist/compling.html</a:t>
            </a:r>
            <a:br>
              <a:rPr lang="en-US" altLang="zh-CN" sz="2800"/>
            </a:br>
            <a:r>
              <a:rPr lang="en-US" altLang="zh-CN" sz="2800"/>
              <a:t>  GATE </a:t>
            </a:r>
            <a:r>
              <a:rPr lang="en-US" altLang="zh-CN" sz="2800">
                <a:hlinkClick r:id="rId2"/>
              </a:rPr>
              <a:t>http://gate.ac.uk/</a:t>
            </a:r>
            <a:br>
              <a:rPr lang="en-US" altLang="zh-CN" sz="2800"/>
            </a:br>
            <a:r>
              <a:rPr lang="en-US" altLang="zh-CN" sz="2800"/>
              <a:t>   MALLET </a:t>
            </a:r>
            <a:r>
              <a:rPr lang="en-US" altLang="zh-CN" sz="2800">
                <a:hlinkClick r:id="rId3"/>
              </a:rPr>
              <a:t>http://mallet.cs.umass.edu/index.php/Main_Page</a:t>
            </a:r>
            <a:endParaRPr lang="en-US" altLang="zh-CN" sz="2800"/>
          </a:p>
          <a:p>
            <a:r>
              <a:rPr lang="en-US" altLang="zh-CN" sz="2800" b="1">
                <a:solidFill>
                  <a:schemeClr val="accent2"/>
                </a:solidFill>
              </a:rPr>
              <a:t>5 </a:t>
            </a:r>
            <a:r>
              <a:rPr lang="zh-CN" altLang="en-US" sz="2800" b="1">
                <a:solidFill>
                  <a:schemeClr val="accent2"/>
                </a:solidFill>
              </a:rPr>
              <a:t>机器学习</a:t>
            </a:r>
            <a:r>
              <a:rPr lang="en-US" altLang="zh-CN" sz="2800"/>
              <a:t>: </a:t>
            </a:r>
            <a:r>
              <a:rPr lang="en-US" altLang="zh-CN" sz="2800">
                <a:hlinkClick r:id="rId4"/>
              </a:rPr>
              <a:t>libsvm</a:t>
            </a:r>
            <a:r>
              <a:rPr lang="zh-CN" altLang="en-US" sz="2800"/>
              <a:t>：高效率的</a:t>
            </a:r>
            <a:r>
              <a:rPr lang="en-US" altLang="zh-CN" sz="2800"/>
              <a:t>svm</a:t>
            </a:r>
            <a:r>
              <a:rPr lang="zh-CN" altLang="en-US" sz="2800"/>
              <a:t>模型实现；</a:t>
            </a:r>
            <a:endParaRPr lang="en-US" altLang="zh-CN" sz="2800"/>
          </a:p>
          <a:p>
            <a:r>
              <a:rPr lang="en-US" altLang="zh-CN" sz="2800"/>
              <a:t>6 </a:t>
            </a:r>
            <a:r>
              <a:rPr lang="en-US" altLang="zh-CN" sz="2800">
                <a:hlinkClick r:id="rId5"/>
              </a:rPr>
              <a:t>TensorFlow</a:t>
            </a:r>
            <a:r>
              <a:rPr lang="zh-CN" altLang="en-US" sz="2800"/>
              <a:t>：</a:t>
            </a:r>
            <a:r>
              <a:rPr lang="zh-CN" altLang="en-US" sz="2800" b="1">
                <a:solidFill>
                  <a:schemeClr val="accent2"/>
                </a:solidFill>
              </a:rPr>
              <a:t>深度学习</a:t>
            </a:r>
            <a:endParaRPr lang="en-US" altLang="zh-CN" sz="2800" b="1">
              <a:solidFill>
                <a:schemeClr val="accent2"/>
              </a:solidFill>
            </a:endParaRPr>
          </a:p>
          <a:p>
            <a:r>
              <a:rPr lang="en-US" altLang="zh-CN" sz="2800"/>
              <a:t>7 </a:t>
            </a:r>
            <a:r>
              <a:rPr lang="zh-CN" altLang="en-US" sz="2800" b="1">
                <a:solidFill>
                  <a:schemeClr val="accent2"/>
                </a:solidFill>
              </a:rPr>
              <a:t>自然语言处理</a:t>
            </a:r>
            <a:r>
              <a:rPr lang="en-US" altLang="zh-CN" sz="2800"/>
              <a:t>: </a:t>
            </a:r>
            <a:r>
              <a:rPr lang="en-US" altLang="zh-CN" sz="2800">
                <a:hlinkClick r:id="rId6"/>
              </a:rPr>
              <a:t>nltk</a:t>
            </a:r>
            <a:r>
              <a:rPr lang="en-US" altLang="zh-CN" sz="2800"/>
              <a:t> Natural Language Toolkit(NLTK)  </a:t>
            </a:r>
            <a:r>
              <a:rPr lang="zh-CN" altLang="en-US" sz="2800"/>
              <a:t>提供了 </a:t>
            </a:r>
            <a:r>
              <a:rPr lang="en-US" altLang="zh-CN" sz="2800"/>
              <a:t>WordNet </a:t>
            </a:r>
            <a:r>
              <a:rPr lang="zh-CN" altLang="en-US" sz="2800"/>
              <a:t>这种方便处理词汇资源的接口，以及分类、分词、词干提取、标注、语法分析、语义推理等类库。</a:t>
            </a:r>
            <a:r>
              <a:rPr lang="en-US" altLang="zh-CN" sz="2800">
                <a:hlinkClick r:id="rId6"/>
              </a:rPr>
              <a:t>http://www.nltk.org/</a:t>
            </a:r>
            <a:endParaRPr lang="en-US" altLang="zh-CN" sz="2800"/>
          </a:p>
          <a:p>
            <a:endParaRPr lang="en-US" altLang="zh-CN"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标题 1"/>
          <p:cNvSpPr>
            <a:spLocks noGrp="1" noChangeArrowheads="1"/>
          </p:cNvSpPr>
          <p:nvPr>
            <p:ph type="title"/>
          </p:nvPr>
        </p:nvSpPr>
        <p:spPr/>
        <p:txBody>
          <a:bodyPr/>
          <a:lstStyle/>
          <a:p>
            <a:r>
              <a:rPr lang="en-US" altLang="zh-CN"/>
              <a:t>Pattern</a:t>
            </a:r>
            <a:endParaRPr lang="zh-CN" altLang="en-US"/>
          </a:p>
        </p:txBody>
      </p:sp>
      <p:sp>
        <p:nvSpPr>
          <p:cNvPr id="89091" name="内容占位符 2"/>
          <p:cNvSpPr>
            <a:spLocks noGrp="1" noChangeArrowheads="1"/>
          </p:cNvSpPr>
          <p:nvPr>
            <p:ph idx="1"/>
          </p:nvPr>
        </p:nvSpPr>
        <p:spPr/>
        <p:txBody>
          <a:bodyPr/>
          <a:lstStyle/>
          <a:p>
            <a:r>
              <a:rPr lang="en-US" altLang="zh-CN"/>
              <a:t>Pattern </a:t>
            </a:r>
            <a:r>
              <a:rPr lang="zh-CN" altLang="en-US"/>
              <a:t>拥有一系列的自然语言处理工具，比如说词性标注工具</a:t>
            </a:r>
            <a:r>
              <a:rPr lang="en-US" altLang="zh-CN"/>
              <a:t>(Part-Of-Speech Tagger)</a:t>
            </a:r>
            <a:r>
              <a:rPr lang="zh-CN" altLang="en-US"/>
              <a:t>，</a:t>
            </a:r>
            <a:r>
              <a:rPr lang="en-US" altLang="zh-CN"/>
              <a:t>N</a:t>
            </a:r>
            <a:r>
              <a:rPr lang="zh-CN" altLang="en-US"/>
              <a:t>元搜索</a:t>
            </a:r>
            <a:r>
              <a:rPr lang="en-US" altLang="zh-CN"/>
              <a:t>(n-gram search)</a:t>
            </a:r>
            <a:r>
              <a:rPr lang="zh-CN" altLang="en-US"/>
              <a:t>，情感分析</a:t>
            </a:r>
            <a:r>
              <a:rPr lang="en-US" altLang="zh-CN"/>
              <a:t>(sentiment analysis)</a:t>
            </a:r>
            <a:r>
              <a:rPr lang="zh-CN" altLang="en-US"/>
              <a:t>，</a:t>
            </a:r>
            <a:r>
              <a:rPr lang="en-US" altLang="zh-CN"/>
              <a:t>WordNet</a:t>
            </a:r>
            <a:r>
              <a:rPr lang="zh-CN" altLang="en-US"/>
              <a:t>。它也支持机器学习的向量空间模型，聚类，向量机。</a:t>
            </a:r>
            <a:r>
              <a:rPr lang="en-US" altLang="zh-CN">
                <a:hlinkClick r:id="rId1"/>
              </a:rPr>
              <a:t>https://github.com/clips/pattern</a:t>
            </a:r>
            <a:endParaRPr lang="en-US" altLang="zh-CN"/>
          </a:p>
          <a:p>
            <a:r>
              <a:rPr lang="zh-CN" altLang="en-US" b="1"/>
              <a:t>安装</a:t>
            </a:r>
            <a:r>
              <a:rPr lang="en-US" altLang="zh-CN" b="1"/>
              <a:t>:  </a:t>
            </a:r>
            <a:r>
              <a:rPr lang="en-US" altLang="zh-CN"/>
              <a:t>pip install pattern</a:t>
            </a:r>
            <a:endParaRPr lang="en-US" altLang="zh-CN"/>
          </a:p>
          <a:p>
            <a:endParaRPr lang="en-US" altLang="zh-CN"/>
          </a:p>
          <a:p>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标题 1"/>
          <p:cNvSpPr>
            <a:spLocks noGrp="1" noChangeArrowheads="1"/>
          </p:cNvSpPr>
          <p:nvPr>
            <p:ph type="title"/>
          </p:nvPr>
        </p:nvSpPr>
        <p:spPr/>
        <p:txBody>
          <a:bodyPr/>
          <a:lstStyle/>
          <a:p>
            <a:r>
              <a:rPr lang="en-US" altLang="zh-CN"/>
              <a:t>TextBlob</a:t>
            </a:r>
            <a:endParaRPr lang="zh-CN" altLang="en-US"/>
          </a:p>
        </p:txBody>
      </p:sp>
      <p:sp>
        <p:nvSpPr>
          <p:cNvPr id="90115" name="内容占位符 2"/>
          <p:cNvSpPr>
            <a:spLocks noGrp="1" noChangeArrowheads="1"/>
          </p:cNvSpPr>
          <p:nvPr>
            <p:ph idx="1"/>
          </p:nvPr>
        </p:nvSpPr>
        <p:spPr/>
        <p:txBody>
          <a:bodyPr/>
          <a:lstStyle/>
          <a:p>
            <a:r>
              <a:rPr lang="en-US" altLang="zh-CN"/>
              <a:t>TextBlob </a:t>
            </a:r>
            <a:r>
              <a:rPr lang="zh-CN" altLang="en-US"/>
              <a:t>是一个处理文本数据的 </a:t>
            </a:r>
            <a:r>
              <a:rPr lang="en-US" altLang="zh-CN"/>
              <a:t>Python </a:t>
            </a:r>
            <a:r>
              <a:rPr lang="zh-CN" altLang="en-US"/>
              <a:t>库。它提供了一个简单的 </a:t>
            </a:r>
            <a:r>
              <a:rPr lang="en-US" altLang="zh-CN"/>
              <a:t>api </a:t>
            </a:r>
            <a:r>
              <a:rPr lang="zh-CN" altLang="en-US"/>
              <a:t>来解决一些常见的自然语言处理任务，例如词性标注、名词短语抽取、情感分析、分类、翻译等等。</a:t>
            </a:r>
            <a:r>
              <a:rPr lang="en-US" altLang="zh-CN">
                <a:hlinkClick r:id="rId1"/>
              </a:rPr>
              <a:t>http://textblob.readthedocs.org/en/dev/</a:t>
            </a:r>
            <a:endParaRPr lang="en-US" altLang="zh-CN"/>
          </a:p>
          <a:p>
            <a:r>
              <a:rPr lang="zh-CN" altLang="en-US" b="1"/>
              <a:t>安装：</a:t>
            </a:r>
            <a:r>
              <a:rPr lang="en-US" altLang="zh-CN"/>
              <a:t>pip install -U textblob</a:t>
            </a:r>
            <a:endParaRPr lang="en-US" altLang="zh-CN"/>
          </a:p>
          <a:p>
            <a:endParaRPr lang="en-US" altLang="zh-CN"/>
          </a:p>
          <a:p>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标题 1"/>
          <p:cNvSpPr>
            <a:spLocks noGrp="1" noChangeArrowheads="1"/>
          </p:cNvSpPr>
          <p:nvPr>
            <p:ph type="title"/>
          </p:nvPr>
        </p:nvSpPr>
        <p:spPr/>
        <p:txBody>
          <a:bodyPr/>
          <a:lstStyle/>
          <a:p>
            <a:r>
              <a:rPr lang="en-US" altLang="zh-CN"/>
              <a:t>Gensim</a:t>
            </a:r>
            <a:endParaRPr lang="zh-CN" altLang="en-US"/>
          </a:p>
        </p:txBody>
      </p:sp>
      <p:sp>
        <p:nvSpPr>
          <p:cNvPr id="91139" name="内容占位符 2"/>
          <p:cNvSpPr>
            <a:spLocks noGrp="1" noChangeArrowheads="1"/>
          </p:cNvSpPr>
          <p:nvPr>
            <p:ph idx="1"/>
          </p:nvPr>
        </p:nvSpPr>
        <p:spPr/>
        <p:txBody>
          <a:bodyPr/>
          <a:lstStyle/>
          <a:p>
            <a:r>
              <a:rPr lang="en-US" altLang="zh-CN"/>
              <a:t>Gensim </a:t>
            </a:r>
            <a:r>
              <a:rPr lang="zh-CN" altLang="en-US"/>
              <a:t>是一个 </a:t>
            </a:r>
            <a:r>
              <a:rPr lang="en-US" altLang="zh-CN"/>
              <a:t>Python </a:t>
            </a:r>
            <a:r>
              <a:rPr lang="zh-CN" altLang="en-US"/>
              <a:t>库，用于对大型语料库进行主题建模、文件索引、相似度检索等。它可以处理大于内存的输入数据。作者说它是“纯文本上无监督的语义建模最健壮、高效、易用的软件。”</a:t>
            </a:r>
            <a:endParaRPr lang="zh-CN" altLang="en-US"/>
          </a:p>
          <a:p>
            <a:r>
              <a:rPr lang="en-US" altLang="zh-CN">
                <a:hlinkClick r:id="rId1"/>
              </a:rPr>
              <a:t>https://github.com/piskvorky/gensim</a:t>
            </a:r>
            <a:endParaRPr lang="en-US" altLang="zh-CN"/>
          </a:p>
          <a:p>
            <a:r>
              <a:rPr lang="zh-CN" altLang="en-US"/>
              <a:t>安装：</a:t>
            </a:r>
            <a:r>
              <a:rPr lang="en-US" altLang="zh-CN"/>
              <a:t>pip install -U gensim</a:t>
            </a:r>
            <a:endParaRPr lang="en-US" altLang="zh-CN"/>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题目</a:t>
            </a:r>
            <a:r>
              <a:rPr lang="en-US" altLang="zh-CN" sz="2800" dirty="0"/>
              <a:t>5 </a:t>
            </a:r>
            <a:r>
              <a:rPr lang="zh-CN" altLang="en-US" sz="2800" b="1" i="0" dirty="0">
                <a:effectLst/>
                <a:latin typeface="Helvetica Neue"/>
              </a:rPr>
              <a:t>利用</a:t>
            </a:r>
            <a:r>
              <a:rPr lang="en-US" altLang="zh-CN" sz="2800" b="1" i="0" dirty="0" err="1">
                <a:effectLst/>
                <a:latin typeface="Helvetica Neue"/>
              </a:rPr>
              <a:t>keras</a:t>
            </a:r>
            <a:r>
              <a:rPr lang="zh-CN" altLang="en-US" sz="2800" b="1" i="0" dirty="0">
                <a:effectLst/>
                <a:latin typeface="Helvetica Neue"/>
              </a:rPr>
              <a:t>框架搭建神经网络模型，并利用给出的数据训练网络，使得网络具备对给定文本分类能力</a:t>
            </a:r>
            <a:endParaRPr lang="zh-CN" altLang="en-US" sz="2800" dirty="0"/>
          </a:p>
        </p:txBody>
      </p:sp>
      <p:sp>
        <p:nvSpPr>
          <p:cNvPr id="3" name="内容占位符 2"/>
          <p:cNvSpPr>
            <a:spLocks noGrp="1"/>
          </p:cNvSpPr>
          <p:nvPr>
            <p:ph idx="1"/>
          </p:nvPr>
        </p:nvSpPr>
        <p:spPr/>
        <p:txBody>
          <a:bodyPr/>
          <a:lstStyle/>
          <a:p>
            <a:pPr algn="l"/>
            <a:r>
              <a:rPr lang="zh-CN" altLang="en-US" sz="2000" b="1" i="0" dirty="0">
                <a:effectLst/>
                <a:latin typeface="Helvetica Neue"/>
              </a:rPr>
              <a:t>数据地址：</a:t>
            </a:r>
            <a:r>
              <a:rPr sz="2000" b="1" i="0" dirty="0">
                <a:effectLst/>
                <a:latin typeface="Helvetica Neue"/>
              </a:rPr>
              <a:t>链接：https://pan.baidu.com/s/1nTJPZvqNJSCr97vpeY9jzQ 提取码：zoft </a:t>
            </a:r>
            <a:endParaRPr sz="2000" b="1" i="0" dirty="0">
              <a:effectLst/>
              <a:latin typeface="Helvetica Neue"/>
            </a:endParaRPr>
          </a:p>
          <a:p>
            <a:pPr algn="l"/>
            <a:r>
              <a:rPr lang="zh-CN" altLang="en-US" sz="2000" b="1" i="0" dirty="0">
                <a:effectLst/>
                <a:latin typeface="Helvetica Neue"/>
              </a:rPr>
              <a:t>数据描述：共</a:t>
            </a:r>
            <a:r>
              <a:rPr lang="en-US" altLang="zh-CN" sz="2000" b="1" i="0" dirty="0">
                <a:effectLst/>
                <a:latin typeface="Helvetica Neue"/>
              </a:rPr>
              <a:t>1</a:t>
            </a:r>
            <a:r>
              <a:rPr lang="zh-CN" altLang="en-US" sz="2000" b="1" i="0" dirty="0">
                <a:effectLst/>
                <a:latin typeface="Helvetica Neue"/>
              </a:rPr>
              <a:t>万条文本数据，分为</a:t>
            </a:r>
            <a:r>
              <a:rPr lang="en-US" altLang="zh-CN" sz="2000" b="1" i="0" dirty="0">
                <a:effectLst/>
                <a:latin typeface="Helvetica Neue"/>
              </a:rPr>
              <a:t>15</a:t>
            </a:r>
            <a:r>
              <a:rPr lang="zh-CN" altLang="en-US" sz="2000" b="1" i="0" dirty="0">
                <a:effectLst/>
                <a:latin typeface="Helvetica Neue"/>
              </a:rPr>
              <a:t>个类别</a:t>
            </a:r>
            <a:endParaRPr lang="zh-CN" altLang="en-US" sz="2000" b="1" i="0" dirty="0">
              <a:effectLst/>
              <a:latin typeface="Helvetica Neue"/>
            </a:endParaRPr>
          </a:p>
          <a:p>
            <a:pPr algn="l"/>
            <a:r>
              <a:rPr lang="zh-CN" altLang="en-US" sz="2000" b="1" i="0" dirty="0">
                <a:effectLst/>
                <a:latin typeface="Helvetica Neue"/>
              </a:rPr>
              <a:t>分数设置：</a:t>
            </a:r>
            <a:endParaRPr lang="zh-CN" altLang="en-US" sz="2000" b="1" i="0" dirty="0">
              <a:effectLst/>
              <a:latin typeface="Helvetica Neue"/>
            </a:endParaRPr>
          </a:p>
          <a:p>
            <a:pPr algn="l"/>
            <a:r>
              <a:rPr lang="en-US" altLang="zh-CN" sz="2000" b="1" i="0" dirty="0">
                <a:effectLst/>
                <a:latin typeface="Helvetica Neue"/>
              </a:rPr>
              <a:t>1</a:t>
            </a:r>
            <a:r>
              <a:rPr lang="zh-CN" altLang="en-US" sz="2000" b="1" i="0" dirty="0">
                <a:effectLst/>
                <a:latin typeface="Helvetica Neue"/>
              </a:rPr>
              <a:t>）利用开源工具数据预处理 （</a:t>
            </a:r>
            <a:r>
              <a:rPr lang="en-US" altLang="zh-CN" sz="2000" b="1" i="0" dirty="0">
                <a:effectLst/>
                <a:latin typeface="Helvetica Neue"/>
              </a:rPr>
              <a:t>7</a:t>
            </a:r>
            <a:r>
              <a:rPr lang="zh-CN" altLang="en-US" sz="2000" b="1" i="0" dirty="0">
                <a:effectLst/>
                <a:latin typeface="Helvetica Neue"/>
              </a:rPr>
              <a:t>分）</a:t>
            </a:r>
            <a:endParaRPr lang="zh-CN" altLang="en-US" sz="2000" b="1" i="0" dirty="0">
              <a:effectLst/>
              <a:latin typeface="Helvetica Neue"/>
            </a:endParaRPr>
          </a:p>
          <a:p>
            <a:pPr algn="l"/>
            <a:r>
              <a:rPr lang="zh-CN" altLang="en-US" sz="2000" b="1" i="0" dirty="0">
                <a:effectLst/>
                <a:latin typeface="Helvetica Neue"/>
              </a:rPr>
              <a:t>需要对文本数据分词预处理，保存词典，保存标签，之后将词典和标签映射</a:t>
            </a:r>
            <a:endParaRPr lang="zh-CN" altLang="en-US" sz="2000" b="1" i="0" dirty="0">
              <a:effectLst/>
              <a:latin typeface="Helvetica Neue"/>
            </a:endParaRPr>
          </a:p>
          <a:p>
            <a:pPr algn="l"/>
            <a:r>
              <a:rPr lang="en-US" altLang="zh-CN" sz="2000" b="1" i="0" dirty="0">
                <a:effectLst/>
                <a:latin typeface="Helvetica Neue"/>
              </a:rPr>
              <a:t>2</a:t>
            </a:r>
            <a:r>
              <a:rPr lang="zh-CN" altLang="en-US" sz="2000" b="1" i="0" dirty="0">
                <a:effectLst/>
                <a:latin typeface="Helvetica Neue"/>
              </a:rPr>
              <a:t>）利用</a:t>
            </a:r>
            <a:r>
              <a:rPr lang="en-US" altLang="zh-CN" sz="2000" b="1" i="0" dirty="0" err="1">
                <a:effectLst/>
                <a:latin typeface="Helvetica Neue"/>
              </a:rPr>
              <a:t>keras</a:t>
            </a:r>
            <a:r>
              <a:rPr lang="zh-CN" altLang="en-US" sz="2000" b="1" i="0" dirty="0">
                <a:effectLst/>
                <a:latin typeface="Helvetica Neue"/>
              </a:rPr>
              <a:t>搭建双向</a:t>
            </a:r>
            <a:r>
              <a:rPr lang="en-US" altLang="zh-CN" sz="2000" b="1" i="0" dirty="0">
                <a:effectLst/>
                <a:latin typeface="Helvetica Neue"/>
              </a:rPr>
              <a:t>LSTM</a:t>
            </a:r>
            <a:r>
              <a:rPr lang="zh-CN" altLang="en-US" sz="2000" b="1" i="0" dirty="0">
                <a:effectLst/>
                <a:latin typeface="Helvetica Neue"/>
              </a:rPr>
              <a:t>网络（</a:t>
            </a:r>
            <a:r>
              <a:rPr lang="en-US" altLang="zh-CN" sz="2000" b="1" i="0" dirty="0">
                <a:effectLst/>
                <a:latin typeface="Helvetica Neue"/>
              </a:rPr>
              <a:t>8</a:t>
            </a:r>
            <a:r>
              <a:rPr lang="zh-CN" altLang="en-US" sz="2000" b="1" i="0" dirty="0">
                <a:effectLst/>
                <a:latin typeface="Helvetica Neue"/>
              </a:rPr>
              <a:t>分）</a:t>
            </a:r>
            <a:endParaRPr lang="zh-CN" altLang="en-US" sz="2000" b="1" i="0" dirty="0">
              <a:effectLst/>
              <a:latin typeface="Helvetica Neue"/>
            </a:endParaRPr>
          </a:p>
          <a:p>
            <a:pPr algn="l"/>
            <a:r>
              <a:rPr lang="zh-CN" altLang="en-US" sz="2000" b="1" i="0" dirty="0">
                <a:effectLst/>
                <a:latin typeface="Helvetica Neue"/>
              </a:rPr>
              <a:t>利用</a:t>
            </a:r>
            <a:r>
              <a:rPr lang="en-US" altLang="zh-CN" sz="2000" b="1" i="0" dirty="0" err="1">
                <a:effectLst/>
                <a:latin typeface="Helvetica Neue"/>
              </a:rPr>
              <a:t>keras</a:t>
            </a:r>
            <a:r>
              <a:rPr lang="zh-CN" altLang="en-US" sz="2000" b="1" i="0" dirty="0">
                <a:effectLst/>
                <a:latin typeface="Helvetica Neue"/>
              </a:rPr>
              <a:t>搭建神经网络模型，主体为双向</a:t>
            </a:r>
            <a:r>
              <a:rPr lang="en-US" altLang="zh-CN" sz="2000" b="1" i="0" dirty="0">
                <a:effectLst/>
                <a:latin typeface="Helvetica Neue"/>
              </a:rPr>
              <a:t>LSTM</a:t>
            </a:r>
            <a:endParaRPr lang="en-US" altLang="zh-CN" sz="2000" b="1" i="0" dirty="0">
              <a:effectLst/>
              <a:latin typeface="Helvetica Neue"/>
            </a:endParaRPr>
          </a:p>
          <a:p>
            <a:pPr algn="l"/>
            <a:r>
              <a:rPr lang="en-US" altLang="zh-CN" sz="2000" b="1" i="0" dirty="0">
                <a:effectLst/>
                <a:latin typeface="Helvetica Neue"/>
              </a:rPr>
              <a:t>3</a:t>
            </a:r>
            <a:r>
              <a:rPr lang="zh-CN" altLang="en-US" sz="2000" b="1" i="0" dirty="0">
                <a:effectLst/>
                <a:latin typeface="Helvetica Neue"/>
              </a:rPr>
              <a:t>）训练模型并测试模型分类效果（</a:t>
            </a:r>
            <a:r>
              <a:rPr lang="en-US" altLang="zh-CN" sz="2000" b="1" i="0" dirty="0">
                <a:effectLst/>
                <a:latin typeface="Helvetica Neue"/>
              </a:rPr>
              <a:t>5</a:t>
            </a:r>
            <a:r>
              <a:rPr lang="zh-CN" altLang="en-US" sz="2000" b="1" i="0" dirty="0">
                <a:effectLst/>
                <a:latin typeface="Helvetica Neue"/>
              </a:rPr>
              <a:t>分）</a:t>
            </a:r>
            <a:endParaRPr lang="zh-CN" altLang="en-US" sz="2000" b="1" i="0" dirty="0">
              <a:effectLst/>
              <a:latin typeface="Helvetica Neue"/>
            </a:endParaRPr>
          </a:p>
          <a:p>
            <a:pPr algn="l"/>
            <a:r>
              <a:rPr lang="zh-CN" altLang="en-US" sz="2000" b="1" i="0" dirty="0">
                <a:effectLst/>
                <a:latin typeface="Helvetica Neue"/>
              </a:rPr>
              <a:t>保存训练好的模型参数，并利用一句话测试模型效果</a:t>
            </a:r>
            <a:endParaRPr lang="zh-CN" altLang="en-US" sz="2000" b="1" i="0" dirty="0">
              <a:effectLst/>
              <a:latin typeface="Helvetica Neue"/>
            </a:endParaRPr>
          </a:p>
          <a:p>
            <a:endParaRPr lang="zh-CN" altLang="en-US" sz="20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内容占位符 2"/>
          <p:cNvSpPr>
            <a:spLocks noGrp="1" noChangeArrowheads="1"/>
          </p:cNvSpPr>
          <p:nvPr>
            <p:ph idx="1"/>
          </p:nvPr>
        </p:nvSpPr>
        <p:spPr/>
        <p:txBody>
          <a:bodyPr/>
          <a:lstStyle/>
          <a:p>
            <a:r>
              <a:rPr lang="en-US" altLang="zh-CN" b="1">
                <a:solidFill>
                  <a:schemeClr val="accent2"/>
                </a:solidFill>
              </a:rPr>
              <a:t>OpenNLP</a:t>
            </a:r>
            <a:r>
              <a:rPr lang="en-US" altLang="zh-CN"/>
              <a:t> </a:t>
            </a:r>
            <a:r>
              <a:rPr lang="en-US" altLang="zh-CN" u="sng">
                <a:hlinkClick r:id="rId1"/>
              </a:rPr>
              <a:t>http://opennlp.apache.org/</a:t>
            </a:r>
            <a:endParaRPr lang="en-US" altLang="zh-CN" u="sng"/>
          </a:p>
          <a:p>
            <a:r>
              <a:rPr lang="en-US" altLang="zh-CN" u="sng">
                <a:hlinkClick r:id="rId1"/>
              </a:rPr>
              <a:t>Apache OpenNLP</a:t>
            </a:r>
            <a:r>
              <a:rPr lang="en-US" altLang="zh-CN"/>
              <a:t> is a toolkit for processing natural language text. It provides methods for NLP tasks such as tokenization, segmentation, and entity extraction.</a:t>
            </a:r>
            <a:endParaRPr lang="zh-CN" altLang="zh-CN"/>
          </a:p>
          <a:p>
            <a:endParaRPr lang="zh-CN" altLang="en-US"/>
          </a:p>
        </p:txBody>
      </p:sp>
      <p:sp>
        <p:nvSpPr>
          <p:cNvPr id="92163" name="标题 2"/>
          <p:cNvSpPr>
            <a:spLocks noGrp="1" noChangeArrowheads="1"/>
          </p:cNvSpPr>
          <p:nvPr>
            <p:ph type="title"/>
          </p:nvPr>
        </p:nvSpPr>
        <p:spPr/>
        <p:txBody>
          <a:bodyPr/>
          <a:lstStyle/>
          <a:p>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标题 1"/>
          <p:cNvSpPr>
            <a:spLocks noGrp="1" noChangeArrowheads="1"/>
          </p:cNvSpPr>
          <p:nvPr>
            <p:ph type="title"/>
          </p:nvPr>
        </p:nvSpPr>
        <p:spPr/>
        <p:txBody>
          <a:bodyPr/>
          <a:lstStyle/>
          <a:p>
            <a:r>
              <a:rPr lang="zh-CN" altLang="en-US"/>
              <a:t>有关两个神经网络测试手写体数字的例子</a:t>
            </a:r>
            <a:endParaRPr lang="zh-CN" altLang="en-US"/>
          </a:p>
        </p:txBody>
      </p:sp>
      <p:sp>
        <p:nvSpPr>
          <p:cNvPr id="93187" name="内容占位符 2"/>
          <p:cNvSpPr>
            <a:spLocks noGrp="1" noChangeArrowheads="1"/>
          </p:cNvSpPr>
          <p:nvPr>
            <p:ph idx="1"/>
          </p:nvPr>
        </p:nvSpPr>
        <p:spPr>
          <a:xfrm>
            <a:off x="457200" y="1600200"/>
            <a:ext cx="10972800" cy="4525963"/>
          </a:xfrm>
        </p:spPr>
        <p:txBody>
          <a:bodyPr/>
          <a:lstStyle/>
          <a:p>
            <a:r>
              <a:rPr lang="zh-CN" altLang="en-US"/>
              <a:t>测试：</a:t>
            </a:r>
            <a:r>
              <a:rPr lang="en-US" altLang="zh-CN"/>
              <a:t>http://mnist-demo.herokuapp.com/</a:t>
            </a:r>
            <a:endParaRPr lang="en-US" altLang="zh-CN"/>
          </a:p>
          <a:p>
            <a:r>
              <a:rPr lang="zh-CN" altLang="en-US"/>
              <a:t>源码：</a:t>
            </a:r>
            <a:r>
              <a:rPr lang="en-US" altLang="zh-CN"/>
              <a:t> https://github.com/ShafeenTejani/mnist-demo</a:t>
            </a:r>
            <a:endParaRPr lang="zh-CN" altLang="zh-CN"/>
          </a:p>
          <a:p>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1" name="内容占位符 2"/>
          <p:cNvSpPr>
            <a:spLocks noGrp="1" noChangeArrowheads="1"/>
          </p:cNvSpPr>
          <p:nvPr>
            <p:ph idx="1"/>
          </p:nvPr>
        </p:nvSpPr>
        <p:spPr/>
        <p:txBody>
          <a:bodyPr/>
          <a:lstStyle/>
          <a:p>
            <a:r>
              <a:rPr lang="en-US" altLang="zh-CN" b="1"/>
              <a:t>Machine Learning Crash Course: </a:t>
            </a:r>
            <a:endParaRPr lang="en-US" altLang="zh-CN" b="1"/>
          </a:p>
          <a:p>
            <a:pPr lvl="1"/>
            <a:r>
              <a:rPr lang="en-US" altLang="zh-CN" b="1">
                <a:solidFill>
                  <a:schemeClr val="accent2"/>
                </a:solidFill>
                <a:hlinkClick r:id="rId1"/>
              </a:rPr>
              <a:t>https://ml.berkeley.edu/blog/2016/11/06/tutorial-1</a:t>
            </a:r>
            <a:endParaRPr lang="en-US" altLang="zh-CN" b="1">
              <a:solidFill>
                <a:schemeClr val="accent2"/>
              </a:solidFill>
            </a:endParaRPr>
          </a:p>
          <a:p>
            <a:pPr lvl="1"/>
            <a:r>
              <a:rPr lang="en-US" altLang="zh-CN" b="1">
                <a:solidFill>
                  <a:schemeClr val="accent2"/>
                </a:solidFill>
                <a:hlinkClick r:id="rId2"/>
              </a:rPr>
              <a:t>https://ml.berkeley.edu/blog/2016/12/24/tutorial-2/</a:t>
            </a:r>
            <a:endParaRPr lang="en-US" altLang="zh-CN" b="1">
              <a:solidFill>
                <a:schemeClr val="accent2"/>
              </a:solidFill>
            </a:endParaRPr>
          </a:p>
          <a:p>
            <a:pPr lvl="1"/>
            <a:r>
              <a:rPr lang="en-US" altLang="zh-CN" b="1">
                <a:solidFill>
                  <a:schemeClr val="accent2"/>
                </a:solidFill>
                <a:hlinkClick r:id="rId3"/>
              </a:rPr>
              <a:t>https://ml.berkeley.edu/blog/2017/02/04/tutorial-3/</a:t>
            </a:r>
            <a:r>
              <a:rPr lang="en-US" altLang="zh-CN" b="1">
                <a:solidFill>
                  <a:schemeClr val="accent2"/>
                </a:solidFill>
              </a:rPr>
              <a:t> </a:t>
            </a:r>
            <a:endParaRPr lang="en-US" altLang="zh-CN" b="1">
              <a:solidFill>
                <a:schemeClr val="accent2"/>
              </a:solidFill>
            </a:endParaRPr>
          </a:p>
          <a:p>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4" name="标题 1"/>
          <p:cNvSpPr>
            <a:spLocks noGrp="1" noChangeArrowheads="1"/>
          </p:cNvSpPr>
          <p:nvPr>
            <p:ph type="title"/>
          </p:nvPr>
        </p:nvSpPr>
        <p:spPr/>
        <p:txBody>
          <a:bodyPr/>
          <a:lstStyle/>
          <a:p>
            <a:endParaRPr lang="zh-CN" altLang="en-US"/>
          </a:p>
        </p:txBody>
      </p:sp>
      <p:sp>
        <p:nvSpPr>
          <p:cNvPr id="95235" name="内容占位符 2"/>
          <p:cNvSpPr>
            <a:spLocks noGrp="1" noChangeArrowheads="1"/>
          </p:cNvSpPr>
          <p:nvPr>
            <p:ph idx="1"/>
          </p:nvPr>
        </p:nvSpPr>
        <p:spPr/>
        <p:txBody>
          <a:bodyPr/>
          <a:lstStyle/>
          <a:p>
            <a:r>
              <a:rPr lang="en-US" altLang="zh-CN" b="1">
                <a:solidFill>
                  <a:schemeClr val="accent2"/>
                </a:solidFill>
              </a:rPr>
              <a:t>Deeplearning4j</a:t>
            </a:r>
            <a:r>
              <a:rPr lang="en-US" altLang="zh-CN">
                <a:solidFill>
                  <a:schemeClr val="accent2"/>
                </a:solidFill>
              </a:rPr>
              <a:t>:</a:t>
            </a:r>
            <a:r>
              <a:rPr lang="en-US" altLang="zh-CN"/>
              <a:t> </a:t>
            </a:r>
            <a:endParaRPr lang="en-US" altLang="zh-CN"/>
          </a:p>
          <a:p>
            <a:r>
              <a:rPr lang="en-US" altLang="zh-CN" u="sng">
                <a:hlinkClick r:id="rId1"/>
              </a:rPr>
              <a:t>http://deeplearning4j.org/</a:t>
            </a:r>
            <a:endParaRPr lang="en-US" altLang="zh-CN" u="sng"/>
          </a:p>
          <a:p>
            <a:r>
              <a:rPr lang="en-US" altLang="zh-CN" u="sng">
                <a:hlinkClick r:id="rId1"/>
              </a:rPr>
              <a:t>Deeplearning4j</a:t>
            </a:r>
            <a:r>
              <a:rPr lang="en-US" altLang="zh-CN"/>
              <a:t> is claimed to be a commercial-grade deep learning library written in Java. It is described as being compatible with Hadoop and provides algorithms including Restricted Boltzmann machines, deep-belief networks and Stacked Denoising Autoencoders</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标题 1"/>
          <p:cNvSpPr>
            <a:spLocks noGrp="1" noChangeArrowheads="1"/>
          </p:cNvSpPr>
          <p:nvPr>
            <p:ph type="title"/>
          </p:nvPr>
        </p:nvSpPr>
        <p:spPr/>
        <p:txBody>
          <a:bodyPr/>
          <a:lstStyle/>
          <a:p>
            <a:endParaRPr lang="zh-CN" altLang="en-US"/>
          </a:p>
        </p:txBody>
      </p:sp>
      <p:sp>
        <p:nvSpPr>
          <p:cNvPr id="3" name="内容占位符 2"/>
          <p:cNvSpPr>
            <a:spLocks noGrp="1"/>
          </p:cNvSpPr>
          <p:nvPr>
            <p:ph idx="1"/>
          </p:nvPr>
        </p:nvSpPr>
        <p:spPr>
          <a:xfrm>
            <a:off x="1524000" y="1600200"/>
            <a:ext cx="8991600" cy="4525963"/>
          </a:xfrm>
        </p:spPr>
        <p:txBody>
          <a:bodyPr/>
          <a:lstStyle/>
          <a:p>
            <a:pPr>
              <a:defRPr/>
            </a:pPr>
            <a:r>
              <a:rPr lang="en-US" altLang="zh-CN" b="1" dirty="0">
                <a:solidFill>
                  <a:schemeClr val="accent2"/>
                </a:solidFill>
              </a:rPr>
              <a:t>Word2Vec:</a:t>
            </a:r>
            <a:endParaRPr lang="en-US" altLang="zh-CN" b="1" dirty="0">
              <a:solidFill>
                <a:schemeClr val="accent2"/>
              </a:solidFill>
            </a:endParaRPr>
          </a:p>
          <a:p>
            <a:pPr lvl="1">
              <a:defRPr/>
            </a:pPr>
            <a:r>
              <a:rPr lang="zh-CN" altLang="en-US" dirty="0"/>
              <a:t>可通过 </a:t>
            </a:r>
            <a:r>
              <a:rPr lang="en-US" altLang="zh-CN" dirty="0"/>
              <a:t>SVN </a:t>
            </a:r>
            <a:r>
              <a:rPr lang="zh-CN" altLang="en-US" dirty="0"/>
              <a:t>获取代码：</a:t>
            </a:r>
            <a:endParaRPr lang="zh-CN" altLang="en-US" dirty="0"/>
          </a:p>
          <a:p>
            <a:pPr marL="457200" lvl="1" indent="0">
              <a:buFontTx/>
              <a:buNone/>
              <a:defRPr/>
            </a:pPr>
            <a:r>
              <a:rPr lang="en-US" altLang="zh-CN" dirty="0" err="1"/>
              <a:t>snv</a:t>
            </a:r>
            <a:r>
              <a:rPr lang="en-US" altLang="zh-CN" dirty="0"/>
              <a:t> co http://word2vec.googlecode.com/svn/trunk/</a:t>
            </a:r>
            <a:endParaRPr lang="en-US" altLang="zh-CN" dirty="0"/>
          </a:p>
          <a:p>
            <a:pPr>
              <a:defRPr/>
            </a:pPr>
            <a:r>
              <a:rPr lang="en-US" altLang="zh-CN" b="1" dirty="0" err="1">
                <a:solidFill>
                  <a:schemeClr val="accent2"/>
                </a:solidFill>
              </a:rPr>
              <a:t>TensorFlow</a:t>
            </a:r>
            <a:r>
              <a:rPr lang="en-US" altLang="zh-CN" b="1" dirty="0">
                <a:solidFill>
                  <a:schemeClr val="accent2"/>
                </a:solidFill>
              </a:rPr>
              <a:t>:</a:t>
            </a:r>
            <a:endParaRPr lang="en-US" altLang="zh-CN" b="1" dirty="0">
              <a:solidFill>
                <a:schemeClr val="accent2"/>
              </a:solidFill>
            </a:endParaRPr>
          </a:p>
          <a:p>
            <a:pPr lvl="1">
              <a:defRPr/>
            </a:pPr>
            <a:r>
              <a:rPr lang="zh-CN" altLang="en-US" dirty="0"/>
              <a:t>英文官方网站：</a:t>
            </a:r>
            <a:r>
              <a:rPr lang="en-US" altLang="zh-CN" dirty="0"/>
              <a:t>http://tensorflow.org/</a:t>
            </a:r>
            <a:endParaRPr lang="en-US" altLang="zh-CN" dirty="0"/>
          </a:p>
          <a:p>
            <a:pPr lvl="1">
              <a:defRPr/>
            </a:pPr>
            <a:r>
              <a:rPr lang="zh-CN" altLang="en-US" dirty="0"/>
              <a:t>官方</a:t>
            </a:r>
            <a:r>
              <a:rPr lang="en-US" altLang="zh-CN" dirty="0"/>
              <a:t>GitHub</a:t>
            </a:r>
            <a:r>
              <a:rPr lang="zh-CN" altLang="en-US" dirty="0"/>
              <a:t>仓库：</a:t>
            </a:r>
            <a:r>
              <a:rPr lang="en-US" altLang="zh-CN" dirty="0"/>
              <a:t>https://github.com/tensorflow/tensorflow</a:t>
            </a:r>
            <a:endParaRPr lang="en-US" altLang="zh-CN" dirty="0"/>
          </a:p>
          <a:p>
            <a:pPr lvl="1">
              <a:defRPr/>
            </a:pPr>
            <a:r>
              <a:rPr lang="zh-CN" altLang="en-US" dirty="0"/>
              <a:t>中文版 </a:t>
            </a:r>
            <a:r>
              <a:rPr lang="en-US" altLang="zh-CN" dirty="0"/>
              <a:t>GitHub </a:t>
            </a:r>
            <a:r>
              <a:rPr lang="zh-CN" altLang="en-US" dirty="0"/>
              <a:t>仓库：</a:t>
            </a:r>
            <a:r>
              <a:rPr lang="en-US" altLang="zh-CN" dirty="0"/>
              <a:t>https://github.com/jikexueyuanwiki/tensorflow-zh</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p:txBody>
          <a:bodyPr/>
          <a:lstStyle/>
          <a:p>
            <a:r>
              <a:rPr lang="en-US" altLang="zh-CN"/>
              <a:t>dataset</a:t>
            </a:r>
            <a:endParaRPr lang="zh-CN" altLang="en-US"/>
          </a:p>
        </p:txBody>
      </p:sp>
      <p:sp>
        <p:nvSpPr>
          <p:cNvPr id="97283" name="内容占位符 2"/>
          <p:cNvSpPr>
            <a:spLocks noGrp="1" noChangeArrowheads="1"/>
          </p:cNvSpPr>
          <p:nvPr>
            <p:ph idx="1"/>
          </p:nvPr>
        </p:nvSpPr>
        <p:spPr/>
        <p:txBody>
          <a:bodyPr/>
          <a:lstStyle/>
          <a:p>
            <a:r>
              <a:rPr lang="en-US" altLang="zh-CN"/>
              <a:t>CIFAR: </a:t>
            </a:r>
            <a:r>
              <a:rPr lang="en-US" altLang="zh-CN">
                <a:hlinkClick r:id="rId1"/>
              </a:rPr>
              <a:t>https://www.cs.toronto.edu/~kriz/cifar.html</a:t>
            </a:r>
            <a:endParaRPr lang="en-US" altLang="zh-CN"/>
          </a:p>
          <a:p>
            <a:r>
              <a:rPr lang="en-US" altLang="zh-CN"/>
              <a:t>MNIST</a:t>
            </a:r>
            <a:r>
              <a:rPr lang="zh-CN" altLang="en-US"/>
              <a:t>： </a:t>
            </a:r>
            <a:r>
              <a:rPr lang="en-US" altLang="zh-CN"/>
              <a:t>http://yann.lecun.com/exdb/mnist/</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标题 1"/>
          <p:cNvSpPr>
            <a:spLocks noGrp="1" noChangeArrowheads="1"/>
          </p:cNvSpPr>
          <p:nvPr>
            <p:ph type="title"/>
          </p:nvPr>
        </p:nvSpPr>
        <p:spPr>
          <a:xfrm>
            <a:off x="1524000" y="274638"/>
            <a:ext cx="8991600" cy="1143000"/>
          </a:xfrm>
        </p:spPr>
        <p:txBody>
          <a:bodyPr/>
          <a:lstStyle/>
          <a:p>
            <a:r>
              <a:rPr lang="zh-CN" altLang="en-US" sz="3600" dirty="0"/>
              <a:t>部分工具</a:t>
            </a:r>
            <a:endParaRPr lang="zh-CN" altLang="en-US" sz="3600" dirty="0"/>
          </a:p>
        </p:txBody>
      </p:sp>
      <p:sp>
        <p:nvSpPr>
          <p:cNvPr id="98307" name="内容占位符 2"/>
          <p:cNvSpPr>
            <a:spLocks noGrp="1" noChangeArrowheads="1"/>
          </p:cNvSpPr>
          <p:nvPr>
            <p:ph idx="1"/>
          </p:nvPr>
        </p:nvSpPr>
        <p:spPr/>
        <p:txBody>
          <a:bodyPr/>
          <a:lstStyle/>
          <a:p>
            <a:r>
              <a:rPr lang="en-US" altLang="zh-CN"/>
              <a:t>Python</a:t>
            </a:r>
            <a:endParaRPr lang="en-US" altLang="zh-CN"/>
          </a:p>
          <a:p>
            <a:r>
              <a:rPr lang="en-US" altLang="zh-CN"/>
              <a:t>Sklearn</a:t>
            </a:r>
            <a:r>
              <a:rPr lang="zh-CN" altLang="en-US"/>
              <a:t>：</a:t>
            </a:r>
            <a:r>
              <a:rPr lang="en-US" altLang="zh-CN">
                <a:hlinkClick r:id="rId1"/>
              </a:rPr>
              <a:t>https://scikit-learn.org/stable/</a:t>
            </a:r>
            <a:endParaRPr lang="en-US" altLang="zh-CN"/>
          </a:p>
          <a:p>
            <a:r>
              <a:rPr lang="en-US" altLang="zh-CN"/>
              <a:t>Graphviz    </a:t>
            </a:r>
            <a:r>
              <a:rPr lang="en-US" altLang="zh-CN">
                <a:hlinkClick r:id="rId2"/>
              </a:rPr>
              <a:t>http://www.graphviz.org/</a:t>
            </a:r>
            <a:endParaRPr lang="en-US" altLang="zh-CN"/>
          </a:p>
          <a:p>
            <a:r>
              <a:rPr lang="en-US" altLang="zh-CN">
                <a:hlinkClick r:id="rId3"/>
              </a:rPr>
              <a:t>https://mathpix.com/</a:t>
            </a:r>
            <a:endParaRPr lang="en-US" altLang="zh-CN"/>
          </a:p>
          <a:p>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标题 1"/>
          <p:cNvSpPr>
            <a:spLocks noGrp="1" noChangeArrowheads="1"/>
          </p:cNvSpPr>
          <p:nvPr>
            <p:ph type="title"/>
          </p:nvPr>
        </p:nvSpPr>
        <p:spPr/>
        <p:txBody>
          <a:bodyPr/>
          <a:lstStyle/>
          <a:p>
            <a:r>
              <a:rPr lang="zh-CN" altLang="en-US"/>
              <a:t>参考书目</a:t>
            </a:r>
            <a:endParaRPr lang="zh-CN" altLang="en-US"/>
          </a:p>
        </p:txBody>
      </p:sp>
      <p:pic>
        <p:nvPicPr>
          <p:cNvPr id="99331"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2913" y="1219200"/>
            <a:ext cx="4357687" cy="564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354" name="图片 3"/>
          <p:cNvPicPr>
            <a:picLocks noChangeAspect="1" noChangeArrowheads="1"/>
          </p:cNvPicPr>
          <p:nvPr/>
        </p:nvPicPr>
        <p:blipFill>
          <a:blip r:embed="rId1">
            <a:extLst>
              <a:ext uri="{28A0092B-C50C-407E-A947-70E740481C1C}">
                <a14:useLocalDpi xmlns:a14="http://schemas.microsoft.com/office/drawing/2010/main" val="0"/>
              </a:ext>
            </a:extLst>
          </a:blip>
          <a:srcRect t="16312" r="57233"/>
          <a:stretch>
            <a:fillRect/>
          </a:stretch>
        </p:blipFill>
        <p:spPr bwMode="auto">
          <a:xfrm>
            <a:off x="990600" y="869950"/>
            <a:ext cx="5181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图片 3"/>
          <p:cNvPicPr>
            <a:picLocks noChangeAspect="1" noChangeArrowheads="1"/>
          </p:cNvPicPr>
          <p:nvPr/>
        </p:nvPicPr>
        <p:blipFill>
          <a:blip r:embed="rId2">
            <a:extLst>
              <a:ext uri="{28A0092B-C50C-407E-A947-70E740481C1C}">
                <a14:useLocalDpi xmlns:a14="http://schemas.microsoft.com/office/drawing/2010/main" val="0"/>
              </a:ext>
            </a:extLst>
          </a:blip>
          <a:srcRect t="18889" r="58598"/>
          <a:stretch>
            <a:fillRect/>
          </a:stretch>
        </p:blipFill>
        <p:spPr bwMode="auto">
          <a:xfrm>
            <a:off x="6858000" y="869950"/>
            <a:ext cx="4953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137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846138"/>
            <a:ext cx="102743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p="http://schemas.openxmlformats.org/presentationml/2006/main">
  <p:tag name="KSO_WM_UNIT_PLACING_PICTURE_USER_VIEWPORT" val="{&quot;height&quot;:5206,&quot;width&quot;:9810}"/>
</p:tagLst>
</file>

<file path=ppt/tags/tag2.xml><?xml version="1.0" encoding="utf-8"?>
<p:tagLst xmlns:p="http://schemas.openxmlformats.org/presentationml/2006/main">
  <p:tag name="TIMING" val="|0.4"/>
</p:tagLst>
</file>

<file path=ppt/tags/tag3.xml><?xml version="1.0" encoding="utf-8"?>
<p:tagLst xmlns:p="http://schemas.openxmlformats.org/presentationml/2006/main">
  <p:tag name="KSO_WM_UNIT_TABLE_BEAUTIFY" val="smartTable{4751a998-3a0e-48f9-8a58-209adc818eb6}"/>
</p:tagLst>
</file>

<file path=ppt/tags/tag4.xml><?xml version="1.0" encoding="utf-8"?>
<p:tagLst xmlns:p="http://schemas.openxmlformats.org/presentationml/2006/main">
  <p:tag name="KSO_WM_UNIT_PLACING_PICTURE_USER_VIEWPORT" val="{&quot;height&quot;:10800,&quot;width&quot;:7108.055118110236}"/>
</p:tagLst>
</file>

<file path=ppt/tags/tag5.xml><?xml version="1.0" encoding="utf-8"?>
<p:tagLst xmlns:p="http://schemas.openxmlformats.org/presentationml/2006/main">
  <p:tag name="KSO_WM_UNIT_PLACING_PICTURE_USER_VIEWPORT" val="{&quot;height&quot;:8715,&quot;width&quot;:6675}"/>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44909</Words>
  <Application>WPS 演示</Application>
  <PresentationFormat>宽屏</PresentationFormat>
  <Paragraphs>1583</Paragraphs>
  <Slides>201</Slides>
  <Notes>25</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vt:i4>
      </vt:variant>
      <vt:variant>
        <vt:lpstr>幻灯片标题</vt:lpstr>
      </vt:variant>
      <vt:variant>
        <vt:i4>201</vt:i4>
      </vt:variant>
    </vt:vector>
  </HeadingPairs>
  <TitlesOfParts>
    <vt:vector size="229" baseType="lpstr">
      <vt:lpstr>Arial</vt:lpstr>
      <vt:lpstr>宋体</vt:lpstr>
      <vt:lpstr>Wingdings</vt:lpstr>
      <vt:lpstr>Gill Sans</vt:lpstr>
      <vt:lpstr>Segoe Print</vt:lpstr>
      <vt:lpstr>Arial</vt:lpstr>
      <vt:lpstr>微软雅黑</vt:lpstr>
      <vt:lpstr>华文楷体</vt:lpstr>
      <vt:lpstr>Helvetica Neue</vt:lpstr>
      <vt:lpstr>Arial Unicode MS</vt:lpstr>
      <vt:lpstr>Calibri</vt:lpstr>
      <vt:lpstr>-apple-system-font</vt:lpstr>
      <vt:lpstr>Arial Black</vt:lpstr>
      <vt:lpstr>Times New Roman</vt:lpstr>
      <vt:lpstr>Wingdings</vt:lpstr>
      <vt:lpstr>Tahoma</vt:lpstr>
      <vt:lpstr>Symbol</vt:lpstr>
      <vt:lpstr>Verdana</vt:lpstr>
      <vt:lpstr>黑体</vt:lpstr>
      <vt:lpstr>楷体_GB2312</vt:lpstr>
      <vt:lpstr>新宋体</vt:lpstr>
      <vt:lpstr>Lucida Sans</vt:lpstr>
      <vt:lpstr>Lucida Sans Unicode</vt:lpstr>
      <vt:lpstr>Gill Sans MT</vt:lpstr>
      <vt:lpstr>Segoe UI</vt:lpstr>
      <vt:lpstr>PMingLiU</vt:lpstr>
      <vt:lpstr>默认设计模板</vt:lpstr>
      <vt:lpstr>Visio.Drawing.15</vt:lpstr>
      <vt:lpstr>人工智能</vt:lpstr>
      <vt:lpstr>AI涉及的主要内容</vt:lpstr>
      <vt:lpstr>预备知识</vt:lpstr>
      <vt:lpstr>考试说明</vt:lpstr>
      <vt:lpstr>题目1 基于机器学习下支持向量机算法的图片分类</vt:lpstr>
      <vt:lpstr>题目2 文本情感分类</vt:lpstr>
      <vt:lpstr>题目3 基于机器学习的关键词提取</vt:lpstr>
      <vt:lpstr>题目4 利用卷积神经网络抽取实体间关系</vt:lpstr>
      <vt:lpstr>题目5 利用keras框架搭建神经网络模型，并利用给出的数据训练网络，使得网络具备对给定文本分类能力</vt:lpstr>
      <vt:lpstr>题目6 利用卷积神经网络对CIFAR数据集进行图像分类 </vt:lpstr>
      <vt:lpstr>题目7 自定</vt:lpstr>
      <vt:lpstr>数据挖掘十大算法</vt:lpstr>
      <vt:lpstr>引子：机器学习等学科与人工智能的关系</vt:lpstr>
      <vt:lpstr>机器学习能干什么？</vt:lpstr>
      <vt:lpstr>机器学习与神经网络涉及到的内容</vt:lpstr>
      <vt:lpstr>PowerPoint 演示文稿</vt:lpstr>
      <vt:lpstr>PowerPoint 演示文稿</vt:lpstr>
      <vt:lpstr>PowerPoint 演示文稿</vt:lpstr>
      <vt:lpstr>机器学习</vt:lpstr>
      <vt:lpstr>PowerPoint 演示文稿</vt:lpstr>
      <vt:lpstr>PowerPoint 演示文稿</vt:lpstr>
      <vt:lpstr>语义表示</vt:lpstr>
      <vt:lpstr>表示学习</vt:lpstr>
      <vt:lpstr>传统的特征提取 VS 表示学习</vt:lpstr>
      <vt:lpstr>PowerPoint 演示文稿</vt:lpstr>
      <vt:lpstr>深度学习</vt:lpstr>
      <vt:lpstr>深度学习之CNN的基本架构</vt:lpstr>
      <vt:lpstr>常用的深度学习框架</vt:lpstr>
      <vt:lpstr>课程主要内容</vt:lpstr>
      <vt:lpstr>课程主要内容</vt:lpstr>
      <vt:lpstr>主要工具</vt:lpstr>
      <vt:lpstr>Python2.X到Python3.X的转换</vt:lpstr>
      <vt:lpstr>Pycharm中，可能对新导入的工程需要指定Python解释器</vt:lpstr>
      <vt:lpstr>库文件（如whl文件）的安装—以XGBoost库（在Boost中用到）为例</vt:lpstr>
      <vt:lpstr>Python核心库</vt:lpstr>
      <vt:lpstr>Tips：在Latex、Jupyter Notebook中写数学公式的利器</vt:lpstr>
      <vt:lpstr>PowerPoint 演示文稿</vt:lpstr>
      <vt:lpstr>本次课主要讲述</vt:lpstr>
      <vt:lpstr>智能应用的三种典型模式</vt:lpstr>
      <vt:lpstr>1 数据智能</vt:lpstr>
      <vt:lpstr>2 知识智能</vt:lpstr>
      <vt:lpstr>3 社会智能</vt:lpstr>
      <vt:lpstr>人工智能的研究领域</vt:lpstr>
      <vt:lpstr>发展历史</vt:lpstr>
      <vt:lpstr>如何开发一个人工智能系统？</vt:lpstr>
      <vt:lpstr>PowerPoint 演示文稿</vt:lpstr>
      <vt:lpstr>AI产品与应用</vt:lpstr>
      <vt:lpstr>人机对话</vt:lpstr>
      <vt:lpstr>人机对话</vt:lpstr>
      <vt:lpstr>人机对话</vt:lpstr>
      <vt:lpstr>人机对话</vt:lpstr>
      <vt:lpstr>实体关系抽取及分析</vt:lpstr>
      <vt:lpstr>实体关系抽取及分析</vt:lpstr>
      <vt:lpstr>自动文摘</vt:lpstr>
      <vt:lpstr>自动文摘数据集</vt:lpstr>
      <vt:lpstr>自动文摘数据集</vt:lpstr>
      <vt:lpstr>自动文摘数据集</vt:lpstr>
      <vt:lpstr>参考文献</vt:lpstr>
      <vt:lpstr>谣言检测</vt:lpstr>
      <vt:lpstr>谣言自动检测流程</vt:lpstr>
      <vt:lpstr>现有的检测算法一般可分为：</vt:lpstr>
      <vt:lpstr>近几年部分研究方案:</vt:lpstr>
      <vt:lpstr>近几年部分研究方案:</vt:lpstr>
      <vt:lpstr>参考文献:</vt:lpstr>
      <vt:lpstr>部分数据集</vt:lpstr>
      <vt:lpstr>图像识别与分析</vt:lpstr>
      <vt:lpstr>图像识别与分析</vt:lpstr>
      <vt:lpstr>图像识别与分析</vt:lpstr>
      <vt:lpstr>图像识别与分析</vt:lpstr>
      <vt:lpstr>图像识别与分析</vt:lpstr>
      <vt:lpstr>图像识别与分析</vt:lpstr>
      <vt:lpstr>图像识别与分析</vt:lpstr>
      <vt:lpstr>图像识别与分析</vt:lpstr>
      <vt:lpstr>图像识别与分析</vt:lpstr>
      <vt:lpstr>学习人工智能课程中 有用的工具和学习资源</vt:lpstr>
      <vt:lpstr>Latex</vt:lpstr>
      <vt:lpstr>Jupyter</vt:lpstr>
      <vt:lpstr>图像识别与处理数据集</vt:lpstr>
      <vt:lpstr>图像识别与处理数据集</vt:lpstr>
      <vt:lpstr>图像识别与处理数据集</vt:lpstr>
      <vt:lpstr>开放数据集</vt:lpstr>
      <vt:lpstr>PowerPoint 演示文稿</vt:lpstr>
      <vt:lpstr>PowerPoint 演示文稿</vt:lpstr>
      <vt:lpstr>          其他学术资源</vt:lpstr>
      <vt:lpstr>PowerPoint 演示文稿</vt:lpstr>
      <vt:lpstr>PowerPoint 演示文稿</vt:lpstr>
      <vt:lpstr>Pattern</vt:lpstr>
      <vt:lpstr>TextBlob</vt:lpstr>
      <vt:lpstr>Gensim</vt:lpstr>
      <vt:lpstr>PowerPoint 演示文稿</vt:lpstr>
      <vt:lpstr>有关两个神经网络测试手写体数字的例子</vt:lpstr>
      <vt:lpstr>PowerPoint 演示文稿</vt:lpstr>
      <vt:lpstr>PowerPoint 演示文稿</vt:lpstr>
      <vt:lpstr>PowerPoint 演示文稿</vt:lpstr>
      <vt:lpstr>dataset</vt:lpstr>
      <vt:lpstr>部分工具</vt:lpstr>
      <vt:lpstr>参考书目</vt:lpstr>
      <vt:lpstr>PowerPoint 演示文稿</vt:lpstr>
      <vt:lpstr>PowerPoint 演示文稿</vt:lpstr>
      <vt:lpstr>PowerPoint 演示文稿</vt:lpstr>
      <vt:lpstr>推荐课程</vt:lpstr>
      <vt:lpstr>推荐材料</vt:lpstr>
      <vt:lpstr>顶会论文</vt:lpstr>
      <vt:lpstr>Part II</vt:lpstr>
      <vt:lpstr>0 概要: 定义AI并建立其文化背景</vt:lpstr>
      <vt:lpstr>PowerPoint 演示文稿</vt:lpstr>
      <vt:lpstr>PowerPoint 演示文稿</vt:lpstr>
      <vt:lpstr>PowerPoint 演示文稿</vt:lpstr>
      <vt:lpstr>PowerPoint 演示文稿</vt:lpstr>
      <vt:lpstr>1 什么是AI？</vt:lpstr>
      <vt:lpstr>1 什么是AI？</vt:lpstr>
      <vt:lpstr>PowerPoint 演示文稿</vt:lpstr>
      <vt:lpstr>AI学科结构</vt:lpstr>
      <vt:lpstr>人工智能系统的技术架构</vt:lpstr>
      <vt:lpstr>像人一样行动: 图灵测试</vt:lpstr>
      <vt:lpstr>图灵测试对计算机的要求</vt:lpstr>
      <vt:lpstr>PowerPoint 演示文稿</vt:lpstr>
      <vt:lpstr>像人一样思考：认知模型方法</vt:lpstr>
      <vt:lpstr>理性地思考：“思维法则”方法</vt:lpstr>
      <vt:lpstr>理性地行动：理性智能体方法</vt:lpstr>
      <vt:lpstr>把AI研究看成理性智能体设计的好处</vt:lpstr>
      <vt:lpstr>我们的观点</vt:lpstr>
      <vt:lpstr>这是什么意思？</vt:lpstr>
      <vt:lpstr>规则</vt:lpstr>
      <vt:lpstr>规则</vt:lpstr>
      <vt:lpstr>统计</vt:lpstr>
      <vt:lpstr>统计</vt:lpstr>
      <vt:lpstr>2 AI的基础: 为AI贡献想法、观点和技术的学科简史</vt:lpstr>
      <vt:lpstr>哲学</vt:lpstr>
      <vt:lpstr>二元论 vs. 唯物主义</vt:lpstr>
      <vt:lpstr>哲学（2）： 知识从哪里来？</vt:lpstr>
      <vt:lpstr>哲学（3）：知识如何导致行动的？</vt:lpstr>
      <vt:lpstr>数学</vt:lpstr>
      <vt:lpstr>数学（2）：逻辑和计算的极限</vt:lpstr>
      <vt:lpstr>逻辑和计算的极限（2）</vt:lpstr>
      <vt:lpstr>数学（3）：概率</vt:lpstr>
      <vt:lpstr>经济学</vt:lpstr>
      <vt:lpstr>经济学（２）</vt:lpstr>
      <vt:lpstr>神经科学：大脑是如何处理信息的？</vt:lpstr>
      <vt:lpstr>心理学：人类和动物是如何思考的？</vt:lpstr>
      <vt:lpstr>计算机工程：如何制造能干的计算机？</vt:lpstr>
      <vt:lpstr>控制论：人工制品怎样才能在自己控制下运转</vt:lpstr>
      <vt:lpstr>语言学：语言和思维是怎样联系起来的？</vt:lpstr>
      <vt:lpstr>为什么自然语言理解如此困难？ </vt:lpstr>
      <vt:lpstr>目前解决自然语言问题的主流方法</vt:lpstr>
      <vt:lpstr>PowerPoint 演示文稿</vt:lpstr>
      <vt:lpstr>PowerPoint 演示文稿</vt:lpstr>
      <vt:lpstr>深度学习+统计，并结合规则，是未来AI发展方向</vt:lpstr>
      <vt:lpstr>总结</vt:lpstr>
      <vt:lpstr>为什么AI有必要成为一个单独的领域？</vt:lpstr>
      <vt:lpstr>人工智能的诞生</vt:lpstr>
      <vt:lpstr>PowerPoint 演示文稿</vt:lpstr>
      <vt:lpstr>PowerPoint 演示文稿</vt:lpstr>
      <vt:lpstr>人工智能螺旋式发展之路：三次低谷</vt:lpstr>
      <vt:lpstr>人工智能螺旋式发展之路：三次低谷</vt:lpstr>
      <vt:lpstr>人工智能螺旋式发展之路：三次低谷</vt:lpstr>
      <vt:lpstr>PowerPoint 演示文稿</vt:lpstr>
      <vt:lpstr>PowerPoint 演示文稿</vt:lpstr>
      <vt:lpstr>3 人工智能的历史</vt:lpstr>
      <vt:lpstr>人工智能的发展历程</vt:lpstr>
      <vt:lpstr>孕育期（1943－1955）</vt:lpstr>
      <vt:lpstr>诞生：Dartmouth College，1956</vt:lpstr>
      <vt:lpstr>Look, Ma, no hand! (1952-69)</vt:lpstr>
      <vt:lpstr>现实的困难：1966－1973</vt:lpstr>
      <vt:lpstr>基于知识的系统：力量的钥匙？</vt:lpstr>
      <vt:lpstr>AI的历史（续）</vt:lpstr>
      <vt:lpstr>AI发展的几个阶段总结</vt:lpstr>
      <vt:lpstr>AI目前处于什么阶段</vt:lpstr>
      <vt:lpstr>AI生态逐步形成：基础资源+技术+应用</vt:lpstr>
      <vt:lpstr>图灵测试的改进和升级</vt:lpstr>
      <vt:lpstr>神经网络概述</vt:lpstr>
      <vt:lpstr>PowerPoint 演示文稿</vt:lpstr>
      <vt:lpstr>PowerPoint 演示文稿</vt:lpstr>
      <vt:lpstr>神经网络的特点</vt:lpstr>
      <vt:lpstr>本次课程总结</vt:lpstr>
      <vt:lpstr>AI的几大门派</vt:lpstr>
      <vt:lpstr>AI Roadmap</vt:lpstr>
      <vt:lpstr>人工智能的三个研究阶段</vt:lpstr>
      <vt:lpstr>1  AI发展的两条线索</vt:lpstr>
      <vt:lpstr>2  发展历程</vt:lpstr>
      <vt:lpstr>PowerPoint 演示文稿</vt:lpstr>
      <vt:lpstr>PowerPoint 演示文稿</vt:lpstr>
      <vt:lpstr>附录 推荐阅读的经典论文</vt:lpstr>
      <vt:lpstr>PowerPoint 演示文稿</vt:lpstr>
      <vt:lpstr>泛化理论</vt:lpstr>
      <vt:lpstr>最优化理论和方法</vt:lpstr>
      <vt:lpstr>决策树</vt:lpstr>
      <vt:lpstr>数据降维（主成分分析PCA）</vt:lpstr>
      <vt:lpstr>Logistics回归</vt:lpstr>
      <vt:lpstr>支持向量机SVM</vt:lpstr>
      <vt:lpstr>聚类</vt:lpstr>
      <vt:lpstr>Bagging与随机森林</vt:lpstr>
      <vt:lpstr>Boosting算法</vt:lpstr>
      <vt:lpstr>概率图模型——贝叶斯网络</vt:lpstr>
      <vt:lpstr>概率图模型——隐马模型</vt:lpstr>
      <vt:lpstr>概率图模型——CRF</vt:lpstr>
      <vt:lpstr>人工神经网络</vt:lpstr>
      <vt:lpstr>CNN</vt:lpstr>
      <vt:lpstr>RNN</vt:lpstr>
      <vt:lpstr>生成对抗网络GAN</vt:lpstr>
      <vt:lpstr>小作业  1/8</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gaokai</dc:creator>
  <cp:lastModifiedBy>高凯</cp:lastModifiedBy>
  <cp:revision>235</cp:revision>
  <cp:lastPrinted>2113-01-01T00:00:00Z</cp:lastPrinted>
  <dcterms:created xsi:type="dcterms:W3CDTF">2113-01-01T00:00:00Z</dcterms:created>
  <dcterms:modified xsi:type="dcterms:W3CDTF">2021-09-07T07:43:38Z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2052-11.1.0.10700</vt:lpwstr>
  </property>
  <property fmtid="{D5CDD505-2E9C-101B-9397-08002B2CF9AE}" pid="4" name="ICV">
    <vt:lpwstr>9093841061144F2C82DA059A53934CF5</vt:lpwstr>
  </property>
</Properties>
</file>